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Slab"/>
      <p:regular r:id="rId30"/>
      <p:bold r:id="rId31"/>
    </p:embeddedFont>
    <p:embeddedFont>
      <p:font typeface="Roboto"/>
      <p:regular r:id="rId32"/>
      <p:bold r:id="rId33"/>
      <p:italic r:id="rId34"/>
      <p:boldItalic r:id="rId35"/>
    </p:embeddedFont>
    <p:embeddedFont>
      <p:font typeface="Oswald"/>
      <p:regular r:id="rId36"/>
      <p:bold r:id="rId37"/>
    </p:embeddedFont>
    <p:embeddedFont>
      <p:font typeface="Source Sans Pr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italic.fntdata"/><Relationship Id="rId20" Type="http://schemas.openxmlformats.org/officeDocument/2006/relationships/slide" Target="slides/slide14.xml"/><Relationship Id="rId41" Type="http://schemas.openxmlformats.org/officeDocument/2006/relationships/font" Target="fonts/SourceSansPr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Slab-bold.fntdata"/><Relationship Id="rId30" Type="http://schemas.openxmlformats.org/officeDocument/2006/relationships/font" Target="fonts/RobotoSlab-regular.fntdata"/><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Oswald-bold.fntdata"/><Relationship Id="rId14" Type="http://schemas.openxmlformats.org/officeDocument/2006/relationships/slide" Target="slides/slide8.xml"/><Relationship Id="rId36" Type="http://schemas.openxmlformats.org/officeDocument/2006/relationships/font" Target="fonts/Oswald-regular.fntdata"/><Relationship Id="rId17" Type="http://schemas.openxmlformats.org/officeDocument/2006/relationships/slide" Target="slides/slide11.xml"/><Relationship Id="rId39" Type="http://schemas.openxmlformats.org/officeDocument/2006/relationships/font" Target="fonts/SourceSansPro-bold.fntdata"/><Relationship Id="rId16" Type="http://schemas.openxmlformats.org/officeDocument/2006/relationships/slide" Target="slides/slide10.xml"/><Relationship Id="rId38" Type="http://schemas.openxmlformats.org/officeDocument/2006/relationships/font" Target="fonts/SourceSans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821449ffb7_5_2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21449ffb7_5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8a4b4a53c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a4b4a53c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8a4b4a53c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a4b4a53c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8a4b4a53c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a4b4a53c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8a4b4a53c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8a4b4a53c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8a4b4a53c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8a4b4a53c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8a4b4a53c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8a4b4a53c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8a4b4a53c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8a4b4a53c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8a4b4a53c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8a4b4a53c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8a4b4a53c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8a4b4a53c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8a4b4a53c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8a4b4a53c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821449ffb7_5_2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821449ffb7_5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8a4b4a53c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8a4b4a53c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8a4b4a53c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8a4b4a53c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8a4b4a53c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8a4b4a53c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821449ffb7_5_23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21449ffb7_5_2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8a4b4a53c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8a4b4a53c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8a4b4a53c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a4b4a53c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8a4b4a53c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a4b4a53c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8a4b4a53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8a4b4a53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8a4b4a53c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a4b4a53c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8a4b4a53c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a4b4a53c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8a4b4a53c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a4b4a53c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0" name="Shape 90"/>
        <p:cNvGrpSpPr/>
        <p:nvPr/>
      </p:nvGrpSpPr>
      <p:grpSpPr>
        <a:xfrm>
          <a:off x="0" y="0"/>
          <a:ext cx="0" cy="0"/>
          <a:chOff x="0" y="0"/>
          <a:chExt cx="0" cy="0"/>
        </a:xfrm>
      </p:grpSpPr>
      <p:sp>
        <p:nvSpPr>
          <p:cNvPr id="91" name="Google Shape;91;p14"/>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92" name="Google Shape;92;p14"/>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93" name="Google Shape;93;p14"/>
          <p:cNvSpPr/>
          <p:nvPr/>
        </p:nvSpPr>
        <p:spPr>
          <a:xfrm rot="8100000">
            <a:off x="1847981" y="18145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rot="8100000">
            <a:off x="6038981" y="20984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rot="8100000">
            <a:off x="7181981" y="21317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4"/>
          <p:cNvGrpSpPr/>
          <p:nvPr/>
        </p:nvGrpSpPr>
        <p:grpSpPr>
          <a:xfrm>
            <a:off x="-9525" y="2024075"/>
            <a:ext cx="9167825" cy="595300"/>
            <a:chOff x="-9525" y="4462475"/>
            <a:chExt cx="9167825" cy="595300"/>
          </a:xfrm>
        </p:grpSpPr>
        <p:sp>
          <p:nvSpPr>
            <p:cNvPr id="97" name="Google Shape;97;p14"/>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98" name="Google Shape;98;p14"/>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99" name="Google Shape;99;p14"/>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100" name="Google Shape;100;p14"/>
          <p:cNvGrpSpPr/>
          <p:nvPr/>
        </p:nvGrpSpPr>
        <p:grpSpPr>
          <a:xfrm>
            <a:off x="-42837" y="2005088"/>
            <a:ext cx="9229575" cy="642788"/>
            <a:chOff x="-42837" y="4443488"/>
            <a:chExt cx="9229575" cy="642788"/>
          </a:xfrm>
        </p:grpSpPr>
        <p:sp>
          <p:nvSpPr>
            <p:cNvPr id="101" name="Google Shape;101;p14"/>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4"/>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rot="8100000">
            <a:off x="8699949" y="18907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txBox="1"/>
          <p:nvPr>
            <p:ph type="ctrTitle"/>
          </p:nvPr>
        </p:nvSpPr>
        <p:spPr>
          <a:xfrm>
            <a:off x="2847975" y="3363425"/>
            <a:ext cx="5610300" cy="115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4800"/>
              <a:buNone/>
              <a:defRPr sz="4800">
                <a:solidFill>
                  <a:srgbClr val="FFFFFF"/>
                </a:solidFill>
              </a:defRPr>
            </a:lvl2pPr>
            <a:lvl3pPr lvl="2" rtl="0" algn="r">
              <a:spcBef>
                <a:spcPts val="0"/>
              </a:spcBef>
              <a:spcAft>
                <a:spcPts val="0"/>
              </a:spcAft>
              <a:buClr>
                <a:srgbClr val="FFFFFF"/>
              </a:buClr>
              <a:buSzPts val="4800"/>
              <a:buNone/>
              <a:defRPr sz="4800">
                <a:solidFill>
                  <a:srgbClr val="FFFFFF"/>
                </a:solidFill>
              </a:defRPr>
            </a:lvl3pPr>
            <a:lvl4pPr lvl="3" rtl="0" algn="r">
              <a:spcBef>
                <a:spcPts val="0"/>
              </a:spcBef>
              <a:spcAft>
                <a:spcPts val="0"/>
              </a:spcAft>
              <a:buClr>
                <a:srgbClr val="FFFFFF"/>
              </a:buClr>
              <a:buSzPts val="4800"/>
              <a:buNone/>
              <a:defRPr sz="4800">
                <a:solidFill>
                  <a:srgbClr val="FFFFFF"/>
                </a:solidFill>
              </a:defRPr>
            </a:lvl4pPr>
            <a:lvl5pPr lvl="4" rtl="0" algn="r">
              <a:spcBef>
                <a:spcPts val="0"/>
              </a:spcBef>
              <a:spcAft>
                <a:spcPts val="0"/>
              </a:spcAft>
              <a:buClr>
                <a:srgbClr val="FFFFFF"/>
              </a:buClr>
              <a:buSzPts val="4800"/>
              <a:buNone/>
              <a:defRPr sz="4800">
                <a:solidFill>
                  <a:srgbClr val="FFFFFF"/>
                </a:solidFill>
              </a:defRPr>
            </a:lvl5pPr>
            <a:lvl6pPr lvl="5" rtl="0" algn="r">
              <a:spcBef>
                <a:spcPts val="0"/>
              </a:spcBef>
              <a:spcAft>
                <a:spcPts val="0"/>
              </a:spcAft>
              <a:buClr>
                <a:srgbClr val="FFFFFF"/>
              </a:buClr>
              <a:buSzPts val="4800"/>
              <a:buNone/>
              <a:defRPr sz="4800">
                <a:solidFill>
                  <a:srgbClr val="FFFFFF"/>
                </a:solidFill>
              </a:defRPr>
            </a:lvl6pPr>
            <a:lvl7pPr lvl="6" rtl="0" algn="r">
              <a:spcBef>
                <a:spcPts val="0"/>
              </a:spcBef>
              <a:spcAft>
                <a:spcPts val="0"/>
              </a:spcAft>
              <a:buClr>
                <a:srgbClr val="FFFFFF"/>
              </a:buClr>
              <a:buSzPts val="4800"/>
              <a:buNone/>
              <a:defRPr sz="4800">
                <a:solidFill>
                  <a:srgbClr val="FFFFFF"/>
                </a:solidFill>
              </a:defRPr>
            </a:lvl7pPr>
            <a:lvl8pPr lvl="7" rtl="0" algn="r">
              <a:spcBef>
                <a:spcPts val="0"/>
              </a:spcBef>
              <a:spcAft>
                <a:spcPts val="0"/>
              </a:spcAft>
              <a:buClr>
                <a:srgbClr val="FFFFFF"/>
              </a:buClr>
              <a:buSzPts val="4800"/>
              <a:buNone/>
              <a:defRPr sz="4800">
                <a:solidFill>
                  <a:srgbClr val="FFFFFF"/>
                </a:solidFill>
              </a:defRPr>
            </a:lvl8pPr>
            <a:lvl9pPr lvl="8" rtl="0" algn="r">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1" name="Shape 131"/>
        <p:cNvGrpSpPr/>
        <p:nvPr/>
      </p:nvGrpSpPr>
      <p:grpSpPr>
        <a:xfrm>
          <a:off x="0" y="0"/>
          <a:ext cx="0" cy="0"/>
          <a:chOff x="0" y="0"/>
          <a:chExt cx="0" cy="0"/>
        </a:xfrm>
      </p:grpSpPr>
      <p:sp>
        <p:nvSpPr>
          <p:cNvPr id="132" name="Google Shape;132;p15"/>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133" name="Google Shape;133;p15"/>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134" name="Google Shape;134;p15"/>
          <p:cNvSpPr/>
          <p:nvPr/>
        </p:nvSpPr>
        <p:spPr>
          <a:xfrm rot="8100000">
            <a:off x="1847981" y="18145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rot="8100000">
            <a:off x="6038981" y="20984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rot="8100000">
            <a:off x="7181981" y="21317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5"/>
          <p:cNvGrpSpPr/>
          <p:nvPr/>
        </p:nvGrpSpPr>
        <p:grpSpPr>
          <a:xfrm>
            <a:off x="-9525" y="2024075"/>
            <a:ext cx="9167825" cy="595300"/>
            <a:chOff x="-9525" y="4462475"/>
            <a:chExt cx="9167825" cy="595300"/>
          </a:xfrm>
        </p:grpSpPr>
        <p:sp>
          <p:nvSpPr>
            <p:cNvPr id="138" name="Google Shape;138;p15"/>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139" name="Google Shape;139;p15"/>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140" name="Google Shape;140;p15"/>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141" name="Google Shape;141;p15"/>
          <p:cNvGrpSpPr/>
          <p:nvPr/>
        </p:nvGrpSpPr>
        <p:grpSpPr>
          <a:xfrm>
            <a:off x="-42837" y="2005088"/>
            <a:ext cx="9229575" cy="642788"/>
            <a:chOff x="-42837" y="4443488"/>
            <a:chExt cx="9229575" cy="642788"/>
          </a:xfrm>
        </p:grpSpPr>
        <p:sp>
          <p:nvSpPr>
            <p:cNvPr id="142" name="Google Shape;142;p15"/>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5"/>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rot="8100000">
            <a:off x="8699949" y="18907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txBox="1"/>
          <p:nvPr>
            <p:ph type="ctrTitle"/>
          </p:nvPr>
        </p:nvSpPr>
        <p:spPr>
          <a:xfrm>
            <a:off x="2309350" y="3031150"/>
            <a:ext cx="52146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3600"/>
              <a:buNone/>
              <a:defRPr sz="3600">
                <a:solidFill>
                  <a:srgbClr val="FFFFFF"/>
                </a:solidFill>
              </a:defRPr>
            </a:lvl2pPr>
            <a:lvl3pPr lvl="2" rtl="0" algn="r">
              <a:spcBef>
                <a:spcPts val="0"/>
              </a:spcBef>
              <a:spcAft>
                <a:spcPts val="0"/>
              </a:spcAft>
              <a:buClr>
                <a:srgbClr val="FFFFFF"/>
              </a:buClr>
              <a:buSzPts val="3600"/>
              <a:buNone/>
              <a:defRPr sz="3600">
                <a:solidFill>
                  <a:srgbClr val="FFFFFF"/>
                </a:solidFill>
              </a:defRPr>
            </a:lvl3pPr>
            <a:lvl4pPr lvl="3" rtl="0" algn="r">
              <a:spcBef>
                <a:spcPts val="0"/>
              </a:spcBef>
              <a:spcAft>
                <a:spcPts val="0"/>
              </a:spcAft>
              <a:buClr>
                <a:srgbClr val="FFFFFF"/>
              </a:buClr>
              <a:buSzPts val="3600"/>
              <a:buNone/>
              <a:defRPr sz="3600">
                <a:solidFill>
                  <a:srgbClr val="FFFFFF"/>
                </a:solidFill>
              </a:defRPr>
            </a:lvl4pPr>
            <a:lvl5pPr lvl="4" rtl="0" algn="r">
              <a:spcBef>
                <a:spcPts val="0"/>
              </a:spcBef>
              <a:spcAft>
                <a:spcPts val="0"/>
              </a:spcAft>
              <a:buClr>
                <a:srgbClr val="FFFFFF"/>
              </a:buClr>
              <a:buSzPts val="3600"/>
              <a:buNone/>
              <a:defRPr sz="3600">
                <a:solidFill>
                  <a:srgbClr val="FFFFFF"/>
                </a:solidFill>
              </a:defRPr>
            </a:lvl5pPr>
            <a:lvl6pPr lvl="5" rtl="0" algn="r">
              <a:spcBef>
                <a:spcPts val="0"/>
              </a:spcBef>
              <a:spcAft>
                <a:spcPts val="0"/>
              </a:spcAft>
              <a:buClr>
                <a:srgbClr val="FFFFFF"/>
              </a:buClr>
              <a:buSzPts val="3600"/>
              <a:buNone/>
              <a:defRPr sz="3600">
                <a:solidFill>
                  <a:srgbClr val="FFFFFF"/>
                </a:solidFill>
              </a:defRPr>
            </a:lvl6pPr>
            <a:lvl7pPr lvl="6" rtl="0" algn="r">
              <a:spcBef>
                <a:spcPts val="0"/>
              </a:spcBef>
              <a:spcAft>
                <a:spcPts val="0"/>
              </a:spcAft>
              <a:buClr>
                <a:srgbClr val="FFFFFF"/>
              </a:buClr>
              <a:buSzPts val="3600"/>
              <a:buNone/>
              <a:defRPr sz="3600">
                <a:solidFill>
                  <a:srgbClr val="FFFFFF"/>
                </a:solidFill>
              </a:defRPr>
            </a:lvl7pPr>
            <a:lvl8pPr lvl="7" rtl="0" algn="r">
              <a:spcBef>
                <a:spcPts val="0"/>
              </a:spcBef>
              <a:spcAft>
                <a:spcPts val="0"/>
              </a:spcAft>
              <a:buClr>
                <a:srgbClr val="FFFFFF"/>
              </a:buClr>
              <a:buSzPts val="3600"/>
              <a:buNone/>
              <a:defRPr sz="3600">
                <a:solidFill>
                  <a:srgbClr val="FFFFFF"/>
                </a:solidFill>
              </a:defRPr>
            </a:lvl8pPr>
            <a:lvl9pPr lvl="8" rtl="0" algn="r">
              <a:spcBef>
                <a:spcPts val="0"/>
              </a:spcBef>
              <a:spcAft>
                <a:spcPts val="0"/>
              </a:spcAft>
              <a:buClr>
                <a:srgbClr val="FFFFFF"/>
              </a:buClr>
              <a:buSzPts val="3600"/>
              <a:buNone/>
              <a:defRPr sz="3600">
                <a:solidFill>
                  <a:srgbClr val="FFFFFF"/>
                </a:solidFill>
              </a:defRPr>
            </a:lvl9pPr>
          </a:lstStyle>
          <a:p/>
        </p:txBody>
      </p:sp>
      <p:sp>
        <p:nvSpPr>
          <p:cNvPr id="172" name="Google Shape;172;p15"/>
          <p:cNvSpPr txBox="1"/>
          <p:nvPr>
            <p:ph idx="1" type="subTitle"/>
          </p:nvPr>
        </p:nvSpPr>
        <p:spPr>
          <a:xfrm>
            <a:off x="2309441" y="4059250"/>
            <a:ext cx="52146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000"/>
              <a:buNone/>
              <a:defRPr>
                <a:solidFill>
                  <a:srgbClr val="FFFFFF"/>
                </a:solidFill>
              </a:defRPr>
            </a:lvl1pPr>
            <a:lvl2pPr lvl="1" rtl="0" algn="r">
              <a:spcBef>
                <a:spcPts val="0"/>
              </a:spcBef>
              <a:spcAft>
                <a:spcPts val="0"/>
              </a:spcAft>
              <a:buClr>
                <a:srgbClr val="FFFFFF"/>
              </a:buClr>
              <a:buSzPts val="3000"/>
              <a:buNone/>
              <a:defRPr sz="3000">
                <a:solidFill>
                  <a:srgbClr val="FFFFFF"/>
                </a:solidFill>
              </a:defRPr>
            </a:lvl2pPr>
            <a:lvl3pPr lvl="2" rtl="0" algn="r">
              <a:spcBef>
                <a:spcPts val="0"/>
              </a:spcBef>
              <a:spcAft>
                <a:spcPts val="0"/>
              </a:spcAft>
              <a:buClr>
                <a:srgbClr val="FFFFFF"/>
              </a:buClr>
              <a:buSzPts val="3000"/>
              <a:buNone/>
              <a:defRPr sz="3000">
                <a:solidFill>
                  <a:srgbClr val="FFFFFF"/>
                </a:solidFill>
              </a:defRPr>
            </a:lvl3pPr>
            <a:lvl4pPr lvl="3" rtl="0" algn="r">
              <a:spcBef>
                <a:spcPts val="0"/>
              </a:spcBef>
              <a:spcAft>
                <a:spcPts val="0"/>
              </a:spcAft>
              <a:buClr>
                <a:srgbClr val="FFFFFF"/>
              </a:buClr>
              <a:buSzPts val="3000"/>
              <a:buNone/>
              <a:defRPr sz="3000">
                <a:solidFill>
                  <a:srgbClr val="FFFFFF"/>
                </a:solidFill>
              </a:defRPr>
            </a:lvl4pPr>
            <a:lvl5pPr lvl="4" rtl="0" algn="r">
              <a:spcBef>
                <a:spcPts val="0"/>
              </a:spcBef>
              <a:spcAft>
                <a:spcPts val="0"/>
              </a:spcAft>
              <a:buClr>
                <a:srgbClr val="FFFFFF"/>
              </a:buClr>
              <a:buSzPts val="3000"/>
              <a:buNone/>
              <a:defRPr sz="3000">
                <a:solidFill>
                  <a:srgbClr val="FFFFFF"/>
                </a:solidFill>
              </a:defRPr>
            </a:lvl5pPr>
            <a:lvl6pPr lvl="5" rtl="0" algn="r">
              <a:spcBef>
                <a:spcPts val="0"/>
              </a:spcBef>
              <a:spcAft>
                <a:spcPts val="0"/>
              </a:spcAft>
              <a:buClr>
                <a:srgbClr val="FFFFFF"/>
              </a:buClr>
              <a:buSzPts val="3000"/>
              <a:buNone/>
              <a:defRPr sz="3000">
                <a:solidFill>
                  <a:srgbClr val="FFFFFF"/>
                </a:solidFill>
              </a:defRPr>
            </a:lvl6pPr>
            <a:lvl7pPr lvl="6" rtl="0" algn="r">
              <a:spcBef>
                <a:spcPts val="0"/>
              </a:spcBef>
              <a:spcAft>
                <a:spcPts val="0"/>
              </a:spcAft>
              <a:buClr>
                <a:srgbClr val="FFFFFF"/>
              </a:buClr>
              <a:buSzPts val="3000"/>
              <a:buNone/>
              <a:defRPr sz="3000">
                <a:solidFill>
                  <a:srgbClr val="FFFFFF"/>
                </a:solidFill>
              </a:defRPr>
            </a:lvl7pPr>
            <a:lvl8pPr lvl="7" rtl="0" algn="r">
              <a:spcBef>
                <a:spcPts val="0"/>
              </a:spcBef>
              <a:spcAft>
                <a:spcPts val="0"/>
              </a:spcAft>
              <a:buClr>
                <a:srgbClr val="FFFFFF"/>
              </a:buClr>
              <a:buSzPts val="3000"/>
              <a:buNone/>
              <a:defRPr sz="3000">
                <a:solidFill>
                  <a:srgbClr val="FFFFFF"/>
                </a:solidFill>
              </a:defRPr>
            </a:lvl8pPr>
            <a:lvl9pPr lvl="8" rtl="0" algn="r">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73" name="Shape 173"/>
        <p:cNvGrpSpPr/>
        <p:nvPr/>
      </p:nvGrpSpPr>
      <p:grpSpPr>
        <a:xfrm>
          <a:off x="0" y="0"/>
          <a:ext cx="0" cy="0"/>
          <a:chOff x="0" y="0"/>
          <a:chExt cx="0" cy="0"/>
        </a:xfrm>
      </p:grpSpPr>
      <p:sp>
        <p:nvSpPr>
          <p:cNvPr id="174" name="Google Shape;174;p16"/>
          <p:cNvSpPr txBox="1"/>
          <p:nvPr>
            <p:ph idx="1" type="body"/>
          </p:nvPr>
        </p:nvSpPr>
        <p:spPr>
          <a:xfrm>
            <a:off x="1519975" y="2161800"/>
            <a:ext cx="6104100" cy="8199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SzPts val="3000"/>
              <a:buChar char="◉"/>
              <a:defRPr i="1" sz="3000"/>
            </a:lvl1pPr>
            <a:lvl2pPr indent="-419100" lvl="1" marL="914400" rtl="0" algn="ctr">
              <a:spcBef>
                <a:spcPts val="0"/>
              </a:spcBef>
              <a:spcAft>
                <a:spcPts val="0"/>
              </a:spcAft>
              <a:buSzPts val="3000"/>
              <a:buChar char="◉"/>
              <a:defRPr i="1" sz="3000"/>
            </a:lvl2pPr>
            <a:lvl3pPr indent="-419100" lvl="2" marL="1371600" rtl="0" algn="ctr">
              <a:spcBef>
                <a:spcPts val="0"/>
              </a:spcBef>
              <a:spcAft>
                <a:spcPts val="0"/>
              </a:spcAft>
              <a:buSzPts val="3000"/>
              <a:buChar char="■"/>
              <a:defRPr i="1" sz="3000"/>
            </a:lvl3pPr>
            <a:lvl4pPr indent="-419100" lvl="3" marL="1828800" rtl="0" algn="ctr">
              <a:spcBef>
                <a:spcPts val="0"/>
              </a:spcBef>
              <a:spcAft>
                <a:spcPts val="0"/>
              </a:spcAft>
              <a:buSzPts val="3000"/>
              <a:buChar char="●"/>
              <a:defRPr i="1" sz="3000"/>
            </a:lvl4pPr>
            <a:lvl5pPr indent="-419100" lvl="4" marL="2286000" rtl="0" algn="ctr">
              <a:spcBef>
                <a:spcPts val="0"/>
              </a:spcBef>
              <a:spcAft>
                <a:spcPts val="0"/>
              </a:spcAft>
              <a:buSzPts val="3000"/>
              <a:buChar char="○"/>
              <a:defRPr i="1" sz="3000"/>
            </a:lvl5pPr>
            <a:lvl6pPr indent="-419100" lvl="5" marL="2743200" rtl="0" algn="ctr">
              <a:spcBef>
                <a:spcPts val="0"/>
              </a:spcBef>
              <a:spcAft>
                <a:spcPts val="0"/>
              </a:spcAft>
              <a:buSzPts val="3000"/>
              <a:buChar char="■"/>
              <a:defRPr i="1" sz="3000"/>
            </a:lvl6pPr>
            <a:lvl7pPr indent="-419100" lvl="6" marL="3200400" rtl="0" algn="ctr">
              <a:spcBef>
                <a:spcPts val="0"/>
              </a:spcBef>
              <a:spcAft>
                <a:spcPts val="0"/>
              </a:spcAft>
              <a:buSzPts val="3000"/>
              <a:buChar char="●"/>
              <a:defRPr i="1" sz="3000"/>
            </a:lvl7pPr>
            <a:lvl8pPr indent="-419100" lvl="7" marL="3657600" rtl="0" algn="ctr">
              <a:spcBef>
                <a:spcPts val="0"/>
              </a:spcBef>
              <a:spcAft>
                <a:spcPts val="0"/>
              </a:spcAft>
              <a:buSzPts val="3000"/>
              <a:buChar char="○"/>
              <a:defRPr i="1" sz="3000"/>
            </a:lvl8pPr>
            <a:lvl9pPr indent="-419100" lvl="8" marL="4114800" rtl="0" algn="ctr">
              <a:spcBef>
                <a:spcPts val="0"/>
              </a:spcBef>
              <a:spcAft>
                <a:spcPts val="0"/>
              </a:spcAft>
              <a:buSzPts val="3000"/>
              <a:buChar char="■"/>
              <a:defRPr i="1" sz="3000"/>
            </a:lvl9pPr>
          </a:lstStyle>
          <a:p/>
        </p:txBody>
      </p:sp>
      <p:sp>
        <p:nvSpPr>
          <p:cNvPr id="175" name="Google Shape;175;p16"/>
          <p:cNvSpPr txBox="1"/>
          <p:nvPr/>
        </p:nvSpPr>
        <p:spPr>
          <a:xfrm>
            <a:off x="3593400" y="5527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9600">
                <a:solidFill>
                  <a:srgbClr val="00CEF6"/>
                </a:solidFill>
              </a:rPr>
              <a:t>“</a:t>
            </a:r>
            <a:endParaRPr sz="9600">
              <a:solidFill>
                <a:srgbClr val="00CEF6"/>
              </a:solidFill>
            </a:endParaRPr>
          </a:p>
        </p:txBody>
      </p:sp>
      <p:sp>
        <p:nvSpPr>
          <p:cNvPr id="176" name="Google Shape;176;p16"/>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77" name="Google Shape;177;p16"/>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78" name="Google Shape;178;p16"/>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6"/>
          <p:cNvGrpSpPr/>
          <p:nvPr/>
        </p:nvGrpSpPr>
        <p:grpSpPr>
          <a:xfrm>
            <a:off x="-9525" y="4462475"/>
            <a:ext cx="9167825" cy="595300"/>
            <a:chOff x="-9525" y="4462475"/>
            <a:chExt cx="9167825" cy="595300"/>
          </a:xfrm>
        </p:grpSpPr>
        <p:sp>
          <p:nvSpPr>
            <p:cNvPr id="182" name="Google Shape;182;p16"/>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183" name="Google Shape;183;p16"/>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184" name="Google Shape;184;p16"/>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185" name="Google Shape;185;p16"/>
          <p:cNvGrpSpPr/>
          <p:nvPr/>
        </p:nvGrpSpPr>
        <p:grpSpPr>
          <a:xfrm>
            <a:off x="-42837" y="4443488"/>
            <a:ext cx="9229575" cy="642788"/>
            <a:chOff x="-42837" y="4443488"/>
            <a:chExt cx="9229575" cy="642788"/>
          </a:xfrm>
        </p:grpSpPr>
        <p:sp>
          <p:nvSpPr>
            <p:cNvPr id="186" name="Google Shape;186;p16"/>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6"/>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5" name="Shape 215"/>
        <p:cNvGrpSpPr/>
        <p:nvPr/>
      </p:nvGrpSpPr>
      <p:grpSpPr>
        <a:xfrm>
          <a:off x="0" y="0"/>
          <a:ext cx="0" cy="0"/>
          <a:chOff x="0" y="0"/>
          <a:chExt cx="0" cy="0"/>
        </a:xfrm>
      </p:grpSpPr>
      <p:sp>
        <p:nvSpPr>
          <p:cNvPr id="216" name="Google Shape;216;p17"/>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17" name="Google Shape;217;p17"/>
          <p:cNvSpPr txBox="1"/>
          <p:nvPr>
            <p:ph idx="1" type="body"/>
          </p:nvPr>
        </p:nvSpPr>
        <p:spPr>
          <a:xfrm>
            <a:off x="1075850" y="1540175"/>
            <a:ext cx="6996600" cy="19221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8" name="Google Shape;218;p17"/>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19" name="Google Shape;219;p17"/>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20" name="Google Shape;220;p17"/>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7"/>
          <p:cNvGrpSpPr/>
          <p:nvPr/>
        </p:nvGrpSpPr>
        <p:grpSpPr>
          <a:xfrm>
            <a:off x="-9525" y="4462475"/>
            <a:ext cx="9167825" cy="595300"/>
            <a:chOff x="-9525" y="4462475"/>
            <a:chExt cx="9167825" cy="595300"/>
          </a:xfrm>
        </p:grpSpPr>
        <p:sp>
          <p:nvSpPr>
            <p:cNvPr id="224" name="Google Shape;224;p17"/>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225" name="Google Shape;225;p17"/>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226" name="Google Shape;226;p17"/>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227" name="Google Shape;227;p17"/>
          <p:cNvGrpSpPr/>
          <p:nvPr/>
        </p:nvGrpSpPr>
        <p:grpSpPr>
          <a:xfrm>
            <a:off x="-42837" y="4443488"/>
            <a:ext cx="9229575" cy="642788"/>
            <a:chOff x="-42837" y="4443488"/>
            <a:chExt cx="9229575" cy="642788"/>
          </a:xfrm>
        </p:grpSpPr>
        <p:sp>
          <p:nvSpPr>
            <p:cNvPr id="228" name="Google Shape;228;p17"/>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17"/>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7" name="Shape 257"/>
        <p:cNvGrpSpPr/>
        <p:nvPr/>
      </p:nvGrpSpPr>
      <p:grpSpPr>
        <a:xfrm>
          <a:off x="0" y="0"/>
          <a:ext cx="0" cy="0"/>
          <a:chOff x="0" y="0"/>
          <a:chExt cx="0" cy="0"/>
        </a:xfrm>
      </p:grpSpPr>
      <p:sp>
        <p:nvSpPr>
          <p:cNvPr id="258" name="Google Shape;258;p18"/>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59" name="Google Shape;259;p18"/>
          <p:cNvSpPr txBox="1"/>
          <p:nvPr>
            <p:ph idx="1" type="body"/>
          </p:nvPr>
        </p:nvSpPr>
        <p:spPr>
          <a:xfrm>
            <a:off x="1131500" y="1552950"/>
            <a:ext cx="3339900" cy="26658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60" name="Google Shape;260;p18"/>
          <p:cNvSpPr txBox="1"/>
          <p:nvPr>
            <p:ph idx="2" type="body"/>
          </p:nvPr>
        </p:nvSpPr>
        <p:spPr>
          <a:xfrm>
            <a:off x="4672563" y="1552950"/>
            <a:ext cx="3339900" cy="26658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61" name="Google Shape;261;p18"/>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62" name="Google Shape;262;p18"/>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63" name="Google Shape;263;p18"/>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18"/>
          <p:cNvGrpSpPr/>
          <p:nvPr/>
        </p:nvGrpSpPr>
        <p:grpSpPr>
          <a:xfrm>
            <a:off x="-9525" y="4462475"/>
            <a:ext cx="9167825" cy="595300"/>
            <a:chOff x="-9525" y="4462475"/>
            <a:chExt cx="9167825" cy="595300"/>
          </a:xfrm>
        </p:grpSpPr>
        <p:sp>
          <p:nvSpPr>
            <p:cNvPr id="267" name="Google Shape;267;p18"/>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268" name="Google Shape;268;p18"/>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269" name="Google Shape;269;p18"/>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270" name="Google Shape;270;p18"/>
          <p:cNvGrpSpPr/>
          <p:nvPr/>
        </p:nvGrpSpPr>
        <p:grpSpPr>
          <a:xfrm>
            <a:off x="-42837" y="4443488"/>
            <a:ext cx="9229575" cy="642788"/>
            <a:chOff x="-42837" y="4443488"/>
            <a:chExt cx="9229575" cy="642788"/>
          </a:xfrm>
        </p:grpSpPr>
        <p:sp>
          <p:nvSpPr>
            <p:cNvPr id="271" name="Google Shape;271;p18"/>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8"/>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00" name="Shape 300"/>
        <p:cNvGrpSpPr/>
        <p:nvPr/>
      </p:nvGrpSpPr>
      <p:grpSpPr>
        <a:xfrm>
          <a:off x="0" y="0"/>
          <a:ext cx="0" cy="0"/>
          <a:chOff x="0" y="0"/>
          <a:chExt cx="0" cy="0"/>
        </a:xfrm>
      </p:grpSpPr>
      <p:sp>
        <p:nvSpPr>
          <p:cNvPr id="301" name="Google Shape;301;p19"/>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02" name="Google Shape;302;p19"/>
          <p:cNvSpPr txBox="1"/>
          <p:nvPr>
            <p:ph idx="1" type="body"/>
          </p:nvPr>
        </p:nvSpPr>
        <p:spPr>
          <a:xfrm>
            <a:off x="705900" y="1626600"/>
            <a:ext cx="2471700" cy="3299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03" name="Google Shape;303;p19"/>
          <p:cNvSpPr txBox="1"/>
          <p:nvPr>
            <p:ph idx="2" type="body"/>
          </p:nvPr>
        </p:nvSpPr>
        <p:spPr>
          <a:xfrm>
            <a:off x="3304125" y="1626600"/>
            <a:ext cx="2471700" cy="3299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04" name="Google Shape;304;p19"/>
          <p:cNvSpPr txBox="1"/>
          <p:nvPr>
            <p:ph idx="3" type="body"/>
          </p:nvPr>
        </p:nvSpPr>
        <p:spPr>
          <a:xfrm>
            <a:off x="5902350" y="1626600"/>
            <a:ext cx="2471700" cy="3299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05" name="Google Shape;305;p19"/>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06" name="Google Shape;306;p19"/>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07" name="Google Shape;307;p19"/>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19"/>
          <p:cNvGrpSpPr/>
          <p:nvPr/>
        </p:nvGrpSpPr>
        <p:grpSpPr>
          <a:xfrm>
            <a:off x="-9525" y="4462475"/>
            <a:ext cx="9167825" cy="595300"/>
            <a:chOff x="-9525" y="4462475"/>
            <a:chExt cx="9167825" cy="595300"/>
          </a:xfrm>
        </p:grpSpPr>
        <p:sp>
          <p:nvSpPr>
            <p:cNvPr id="311" name="Google Shape;311;p19"/>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312" name="Google Shape;312;p19"/>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313" name="Google Shape;313;p19"/>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314" name="Google Shape;314;p19"/>
          <p:cNvGrpSpPr/>
          <p:nvPr/>
        </p:nvGrpSpPr>
        <p:grpSpPr>
          <a:xfrm>
            <a:off x="-42837" y="4443488"/>
            <a:ext cx="9229575" cy="642788"/>
            <a:chOff x="-42837" y="4443488"/>
            <a:chExt cx="9229575" cy="642788"/>
          </a:xfrm>
        </p:grpSpPr>
        <p:sp>
          <p:nvSpPr>
            <p:cNvPr id="315" name="Google Shape;315;p19"/>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19"/>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4" name="Shape 344"/>
        <p:cNvGrpSpPr/>
        <p:nvPr/>
      </p:nvGrpSpPr>
      <p:grpSpPr>
        <a:xfrm>
          <a:off x="0" y="0"/>
          <a:ext cx="0" cy="0"/>
          <a:chOff x="0" y="0"/>
          <a:chExt cx="0" cy="0"/>
        </a:xfrm>
      </p:grpSpPr>
      <p:sp>
        <p:nvSpPr>
          <p:cNvPr id="345" name="Google Shape;345;p20"/>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46" name="Google Shape;346;p20"/>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47" name="Google Shape;347;p20"/>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48" name="Google Shape;348;p20"/>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0"/>
          <p:cNvGrpSpPr/>
          <p:nvPr/>
        </p:nvGrpSpPr>
        <p:grpSpPr>
          <a:xfrm>
            <a:off x="-9525" y="4462475"/>
            <a:ext cx="9167825" cy="595300"/>
            <a:chOff x="-9525" y="4462475"/>
            <a:chExt cx="9167825" cy="595300"/>
          </a:xfrm>
        </p:grpSpPr>
        <p:sp>
          <p:nvSpPr>
            <p:cNvPr id="352" name="Google Shape;352;p20"/>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353" name="Google Shape;353;p20"/>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354" name="Google Shape;354;p20"/>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355" name="Google Shape;355;p20"/>
          <p:cNvGrpSpPr/>
          <p:nvPr/>
        </p:nvGrpSpPr>
        <p:grpSpPr>
          <a:xfrm>
            <a:off x="-42837" y="4443488"/>
            <a:ext cx="9229575" cy="642788"/>
            <a:chOff x="-42837" y="4443488"/>
            <a:chExt cx="9229575" cy="642788"/>
          </a:xfrm>
        </p:grpSpPr>
        <p:sp>
          <p:nvSpPr>
            <p:cNvPr id="356" name="Google Shape;356;p20"/>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20"/>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85" name="Shape 385"/>
        <p:cNvGrpSpPr/>
        <p:nvPr/>
      </p:nvGrpSpPr>
      <p:grpSpPr>
        <a:xfrm>
          <a:off x="0" y="0"/>
          <a:ext cx="0" cy="0"/>
          <a:chOff x="0" y="0"/>
          <a:chExt cx="0" cy="0"/>
        </a:xfrm>
      </p:grpSpPr>
      <p:sp>
        <p:nvSpPr>
          <p:cNvPr id="386" name="Google Shape;386;p21"/>
          <p:cNvSpPr txBox="1"/>
          <p:nvPr>
            <p:ph idx="1" type="body"/>
          </p:nvPr>
        </p:nvSpPr>
        <p:spPr>
          <a:xfrm>
            <a:off x="457200" y="3852828"/>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Clr>
                <a:srgbClr val="00CEF6"/>
              </a:buClr>
              <a:buSzPts val="1400"/>
              <a:buNone/>
              <a:defRPr sz="1400">
                <a:solidFill>
                  <a:srgbClr val="00CEF6"/>
                </a:solidFill>
              </a:defRPr>
            </a:lvl1pPr>
          </a:lstStyle>
          <a:p/>
        </p:txBody>
      </p:sp>
      <p:sp>
        <p:nvSpPr>
          <p:cNvPr id="387" name="Google Shape;387;p21"/>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88" name="Google Shape;388;p21"/>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89" name="Google Shape;389;p21"/>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21"/>
          <p:cNvGrpSpPr/>
          <p:nvPr/>
        </p:nvGrpSpPr>
        <p:grpSpPr>
          <a:xfrm>
            <a:off x="-9525" y="4462475"/>
            <a:ext cx="9167825" cy="595300"/>
            <a:chOff x="-9525" y="4462475"/>
            <a:chExt cx="9167825" cy="595300"/>
          </a:xfrm>
        </p:grpSpPr>
        <p:sp>
          <p:nvSpPr>
            <p:cNvPr id="393" name="Google Shape;393;p21"/>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394" name="Google Shape;394;p21"/>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395" name="Google Shape;395;p21"/>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396" name="Google Shape;396;p21"/>
          <p:cNvGrpSpPr/>
          <p:nvPr/>
        </p:nvGrpSpPr>
        <p:grpSpPr>
          <a:xfrm>
            <a:off x="-42837" y="4443488"/>
            <a:ext cx="9229575" cy="642788"/>
            <a:chOff x="-42837" y="4443488"/>
            <a:chExt cx="9229575" cy="642788"/>
          </a:xfrm>
        </p:grpSpPr>
        <p:sp>
          <p:nvSpPr>
            <p:cNvPr id="397" name="Google Shape;397;p21"/>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1"/>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6" name="Shape 426"/>
        <p:cNvGrpSpPr/>
        <p:nvPr/>
      </p:nvGrpSpPr>
      <p:grpSpPr>
        <a:xfrm>
          <a:off x="0" y="0"/>
          <a:ext cx="0" cy="0"/>
          <a:chOff x="0" y="0"/>
          <a:chExt cx="0" cy="0"/>
        </a:xfrm>
      </p:grpSpPr>
      <p:sp>
        <p:nvSpPr>
          <p:cNvPr id="427" name="Google Shape;427;p22"/>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428" name="Google Shape;428;p22"/>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429" name="Google Shape;429;p22"/>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2"/>
          <p:cNvGrpSpPr/>
          <p:nvPr/>
        </p:nvGrpSpPr>
        <p:grpSpPr>
          <a:xfrm>
            <a:off x="-9525" y="4462475"/>
            <a:ext cx="9167825" cy="595300"/>
            <a:chOff x="-9525" y="4462475"/>
            <a:chExt cx="9167825" cy="595300"/>
          </a:xfrm>
        </p:grpSpPr>
        <p:sp>
          <p:nvSpPr>
            <p:cNvPr id="433" name="Google Shape;433;p22"/>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434" name="Google Shape;434;p22"/>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435" name="Google Shape;435;p22"/>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436" name="Google Shape;436;p22"/>
          <p:cNvGrpSpPr/>
          <p:nvPr/>
        </p:nvGrpSpPr>
        <p:grpSpPr>
          <a:xfrm>
            <a:off x="-42837" y="4443488"/>
            <a:ext cx="9229575" cy="642788"/>
            <a:chOff x="-42837" y="4443488"/>
            <a:chExt cx="9229575" cy="642788"/>
          </a:xfrm>
        </p:grpSpPr>
        <p:sp>
          <p:nvSpPr>
            <p:cNvPr id="437" name="Google Shape;437;p22"/>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2"/>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ll graph">
  <p:cSld name="BLANK_2">
    <p:spTree>
      <p:nvGrpSpPr>
        <p:cNvPr id="466" name="Shape 466"/>
        <p:cNvGrpSpPr/>
        <p:nvPr/>
      </p:nvGrpSpPr>
      <p:grpSpPr>
        <a:xfrm>
          <a:off x="0" y="0"/>
          <a:ext cx="0" cy="0"/>
          <a:chOff x="0" y="0"/>
          <a:chExt cx="0" cy="0"/>
        </a:xfrm>
      </p:grpSpPr>
      <p:sp>
        <p:nvSpPr>
          <p:cNvPr id="467" name="Google Shape;467;p23"/>
          <p:cNvSpPr/>
          <p:nvPr/>
        </p:nvSpPr>
        <p:spPr>
          <a:xfrm>
            <a:off x="-20075" y="636775"/>
            <a:ext cx="9203950" cy="4550900"/>
          </a:xfrm>
          <a:custGeom>
            <a:rect b="b" l="l" r="r" t="t"/>
            <a:pathLst>
              <a:path extrusionOk="0" h="182036" w="368158">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68" name="Google Shape;468;p23"/>
          <p:cNvSpPr/>
          <p:nvPr/>
        </p:nvSpPr>
        <p:spPr>
          <a:xfrm>
            <a:off x="-33475" y="768100"/>
            <a:ext cx="9210650" cy="4406200"/>
          </a:xfrm>
          <a:custGeom>
            <a:rect b="b" l="l" r="r" t="t"/>
            <a:pathLst>
              <a:path extrusionOk="0" h="176248" w="368426">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69" name="Google Shape;469;p23"/>
          <p:cNvSpPr/>
          <p:nvPr/>
        </p:nvSpPr>
        <p:spPr>
          <a:xfrm rot="8100000">
            <a:off x="1847981" y="44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rot="8100000">
            <a:off x="6038981" y="72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rot="8100000">
            <a:off x="7181981" y="76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23"/>
          <p:cNvGrpSpPr/>
          <p:nvPr/>
        </p:nvGrpSpPr>
        <p:grpSpPr>
          <a:xfrm>
            <a:off x="-9525" y="652475"/>
            <a:ext cx="9167825" cy="595300"/>
            <a:chOff x="-9525" y="4462475"/>
            <a:chExt cx="9167825" cy="595300"/>
          </a:xfrm>
        </p:grpSpPr>
        <p:sp>
          <p:nvSpPr>
            <p:cNvPr id="473" name="Google Shape;473;p23"/>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474" name="Google Shape;474;p23"/>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475" name="Google Shape;475;p23"/>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476" name="Google Shape;476;p23"/>
          <p:cNvGrpSpPr/>
          <p:nvPr/>
        </p:nvGrpSpPr>
        <p:grpSpPr>
          <a:xfrm>
            <a:off x="-42837" y="633488"/>
            <a:ext cx="9229575" cy="642788"/>
            <a:chOff x="-42837" y="4443488"/>
            <a:chExt cx="9229575" cy="642788"/>
          </a:xfrm>
        </p:grpSpPr>
        <p:sp>
          <p:nvSpPr>
            <p:cNvPr id="477" name="Google Shape;477;p23"/>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23"/>
          <p:cNvSpPr/>
          <p:nvPr/>
        </p:nvSpPr>
        <p:spPr>
          <a:xfrm>
            <a:off x="2990700" y="77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1085700" y="106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4895700" y="70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rot="8100000">
            <a:off x="8699949" y="51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letely blank">
  <p:cSld name="BLANK_1">
    <p:spTree>
      <p:nvGrpSpPr>
        <p:cNvPr id="506" name="Shape 50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63" name="Shape 63"/>
        <p:cNvGrpSpPr/>
        <p:nvPr/>
      </p:nvGrpSpPr>
      <p:grpSpPr>
        <a:xfrm>
          <a:off x="0" y="0"/>
          <a:ext cx="0" cy="0"/>
          <a:chOff x="0" y="0"/>
          <a:chExt cx="0" cy="0"/>
        </a:xfrm>
      </p:grpSpPr>
      <p:grpSp>
        <p:nvGrpSpPr>
          <p:cNvPr id="64" name="Google Shape;64;p13"/>
          <p:cNvGrpSpPr/>
          <p:nvPr/>
        </p:nvGrpSpPr>
        <p:grpSpPr>
          <a:xfrm>
            <a:off x="381000" y="7"/>
            <a:ext cx="8382000" cy="5162348"/>
            <a:chOff x="381000" y="-18750"/>
            <a:chExt cx="8382000" cy="5181000"/>
          </a:xfrm>
        </p:grpSpPr>
        <p:cxnSp>
          <p:nvCxnSpPr>
            <p:cNvPr id="65" name="Google Shape;65;p13"/>
            <p:cNvCxnSpPr/>
            <p:nvPr/>
          </p:nvCxnSpPr>
          <p:spPr>
            <a:xfrm>
              <a:off x="76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6" name="Google Shape;66;p13"/>
            <p:cNvCxnSpPr/>
            <p:nvPr/>
          </p:nvCxnSpPr>
          <p:spPr>
            <a:xfrm>
              <a:off x="1524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7" name="Google Shape;67;p13"/>
            <p:cNvCxnSpPr/>
            <p:nvPr/>
          </p:nvCxnSpPr>
          <p:spPr>
            <a:xfrm>
              <a:off x="2286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8" name="Google Shape;68;p13"/>
            <p:cNvCxnSpPr/>
            <p:nvPr/>
          </p:nvCxnSpPr>
          <p:spPr>
            <a:xfrm>
              <a:off x="3048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9" name="Google Shape;69;p13"/>
            <p:cNvCxnSpPr/>
            <p:nvPr/>
          </p:nvCxnSpPr>
          <p:spPr>
            <a:xfrm>
              <a:off x="3810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70" name="Google Shape;70;p13"/>
            <p:cNvCxnSpPr/>
            <p:nvPr/>
          </p:nvCxnSpPr>
          <p:spPr>
            <a:xfrm>
              <a:off x="457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71" name="Google Shape;71;p13"/>
            <p:cNvCxnSpPr/>
            <p:nvPr/>
          </p:nvCxnSpPr>
          <p:spPr>
            <a:xfrm>
              <a:off x="5334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72" name="Google Shape;72;p13"/>
            <p:cNvCxnSpPr/>
            <p:nvPr/>
          </p:nvCxnSpPr>
          <p:spPr>
            <a:xfrm>
              <a:off x="6096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73" name="Google Shape;73;p13"/>
            <p:cNvCxnSpPr/>
            <p:nvPr/>
          </p:nvCxnSpPr>
          <p:spPr>
            <a:xfrm>
              <a:off x="6858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74" name="Google Shape;74;p13"/>
            <p:cNvCxnSpPr/>
            <p:nvPr/>
          </p:nvCxnSpPr>
          <p:spPr>
            <a:xfrm>
              <a:off x="7620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75" name="Google Shape;75;p13"/>
            <p:cNvCxnSpPr/>
            <p:nvPr/>
          </p:nvCxnSpPr>
          <p:spPr>
            <a:xfrm>
              <a:off x="838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76" name="Google Shape;76;p13"/>
            <p:cNvCxnSpPr/>
            <p:nvPr/>
          </p:nvCxnSpPr>
          <p:spPr>
            <a:xfrm>
              <a:off x="38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7" name="Google Shape;77;p13"/>
            <p:cNvCxnSpPr/>
            <p:nvPr/>
          </p:nvCxnSpPr>
          <p:spPr>
            <a:xfrm>
              <a:off x="1143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8" name="Google Shape;78;p13"/>
            <p:cNvCxnSpPr/>
            <p:nvPr/>
          </p:nvCxnSpPr>
          <p:spPr>
            <a:xfrm>
              <a:off x="1905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9" name="Google Shape;79;p13"/>
            <p:cNvCxnSpPr/>
            <p:nvPr/>
          </p:nvCxnSpPr>
          <p:spPr>
            <a:xfrm>
              <a:off x="2667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80" name="Google Shape;80;p13"/>
            <p:cNvCxnSpPr/>
            <p:nvPr/>
          </p:nvCxnSpPr>
          <p:spPr>
            <a:xfrm>
              <a:off x="3429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81" name="Google Shape;81;p13"/>
            <p:cNvCxnSpPr/>
            <p:nvPr/>
          </p:nvCxnSpPr>
          <p:spPr>
            <a:xfrm>
              <a:off x="419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82" name="Google Shape;82;p13"/>
            <p:cNvCxnSpPr/>
            <p:nvPr/>
          </p:nvCxnSpPr>
          <p:spPr>
            <a:xfrm>
              <a:off x="4953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83" name="Google Shape;83;p13"/>
            <p:cNvCxnSpPr/>
            <p:nvPr/>
          </p:nvCxnSpPr>
          <p:spPr>
            <a:xfrm>
              <a:off x="5715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84" name="Google Shape;84;p13"/>
            <p:cNvCxnSpPr/>
            <p:nvPr/>
          </p:nvCxnSpPr>
          <p:spPr>
            <a:xfrm>
              <a:off x="6477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85" name="Google Shape;85;p13"/>
            <p:cNvCxnSpPr/>
            <p:nvPr/>
          </p:nvCxnSpPr>
          <p:spPr>
            <a:xfrm>
              <a:off x="7239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86" name="Google Shape;86;p13"/>
            <p:cNvCxnSpPr/>
            <p:nvPr/>
          </p:nvCxnSpPr>
          <p:spPr>
            <a:xfrm>
              <a:off x="800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87" name="Google Shape;87;p13"/>
            <p:cNvCxnSpPr/>
            <p:nvPr/>
          </p:nvCxnSpPr>
          <p:spPr>
            <a:xfrm>
              <a:off x="8763000" y="-18750"/>
              <a:ext cx="0" cy="5181000"/>
            </a:xfrm>
            <a:prstGeom prst="straightConnector1">
              <a:avLst/>
            </a:prstGeom>
            <a:noFill/>
            <a:ln cap="flat" cmpd="sng" w="9525">
              <a:solidFill>
                <a:srgbClr val="F3F3F3"/>
              </a:solidFill>
              <a:prstDash val="dash"/>
              <a:round/>
              <a:headEnd len="med" w="med" type="none"/>
              <a:tailEnd len="med" w="med" type="none"/>
            </a:ln>
          </p:spPr>
        </p:cxnSp>
      </p:grpSp>
      <p:sp>
        <p:nvSpPr>
          <p:cNvPr id="88" name="Google Shape;88;p13"/>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1pPr>
            <a:lvl2pPr lvl="1"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2pPr>
            <a:lvl3pPr lvl="2"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3pPr>
            <a:lvl4pPr lvl="3"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4pPr>
            <a:lvl5pPr lvl="4"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5pPr>
            <a:lvl6pPr lvl="5"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6pPr>
            <a:lvl7pPr lvl="6"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7pPr>
            <a:lvl8pPr lvl="7"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8pPr>
            <a:lvl9pPr lvl="8" rtl="0" algn="ctr">
              <a:spcBef>
                <a:spcPts val="0"/>
              </a:spcBef>
              <a:spcAft>
                <a:spcPts val="0"/>
              </a:spcAft>
              <a:buClr>
                <a:srgbClr val="00CEF6"/>
              </a:buClr>
              <a:buSzPts val="2000"/>
              <a:buFont typeface="Oswald"/>
              <a:buNone/>
              <a:defRPr b="1" sz="2000">
                <a:solidFill>
                  <a:srgbClr val="00CEF6"/>
                </a:solidFill>
                <a:latin typeface="Oswald"/>
                <a:ea typeface="Oswald"/>
                <a:cs typeface="Oswald"/>
                <a:sym typeface="Oswald"/>
              </a:defRPr>
            </a:lvl9pPr>
          </a:lstStyle>
          <a:p/>
        </p:txBody>
      </p:sp>
      <p:sp>
        <p:nvSpPr>
          <p:cNvPr id="89" name="Google Shape;89;p13"/>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rtl="0">
              <a:spcBef>
                <a:spcPts val="600"/>
              </a:spcBef>
              <a:spcAft>
                <a:spcPts val="0"/>
              </a:spcAft>
              <a:buClr>
                <a:srgbClr val="28324A"/>
              </a:buClr>
              <a:buSzPts val="2000"/>
              <a:buFont typeface="Source Sans Pro"/>
              <a:buChar char="◉"/>
              <a:defRPr sz="2000">
                <a:solidFill>
                  <a:srgbClr val="28324A"/>
                </a:solidFill>
                <a:latin typeface="Source Sans Pro"/>
                <a:ea typeface="Source Sans Pro"/>
                <a:cs typeface="Source Sans Pro"/>
                <a:sym typeface="Source Sans Pro"/>
              </a:defRPr>
            </a:lvl1pPr>
            <a:lvl2pPr indent="-342900" lvl="1" marL="9144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2pPr>
            <a:lvl3pPr indent="-342900" lvl="2" marL="13716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3pPr>
            <a:lvl4pPr indent="-342900" lvl="3" marL="18288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4pPr>
            <a:lvl5pPr indent="-342900" lvl="4" marL="22860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5pPr>
            <a:lvl6pPr indent="-342900" lvl="5" marL="27432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6pPr>
            <a:lvl7pPr indent="-342900" lvl="6" marL="32004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7pPr>
            <a:lvl8pPr indent="-342900" lvl="7" marL="36576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8pPr>
            <a:lvl9pPr indent="-342900" lvl="8" marL="4114800" rtl="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hyperlink" Target="https://github.com/gsarti/lockdown-mobility-analysi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25"/>
          <p:cNvSpPr txBox="1"/>
          <p:nvPr>
            <p:ph type="ctrTitle"/>
          </p:nvPr>
        </p:nvSpPr>
        <p:spPr>
          <a:xfrm>
            <a:off x="254000" y="2662300"/>
            <a:ext cx="8476200" cy="173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it" sz="3500">
                <a:solidFill>
                  <a:schemeClr val="lt1"/>
                </a:solidFill>
                <a:latin typeface="Roboto Slab"/>
                <a:ea typeface="Roboto Slab"/>
                <a:cs typeface="Roboto Slab"/>
                <a:sym typeface="Roboto Slab"/>
              </a:rPr>
              <a:t>Impact of Italy’s COVID-19 Lockdown</a:t>
            </a:r>
            <a:endParaRPr sz="3500">
              <a:solidFill>
                <a:schemeClr val="lt1"/>
              </a:solidFill>
              <a:latin typeface="Roboto Slab"/>
              <a:ea typeface="Roboto Slab"/>
              <a:cs typeface="Roboto Slab"/>
              <a:sym typeface="Roboto Slab"/>
            </a:endParaRPr>
          </a:p>
          <a:p>
            <a:pPr indent="0" lvl="0" marL="0" rtl="0" algn="r">
              <a:spcBef>
                <a:spcPts val="0"/>
              </a:spcBef>
              <a:spcAft>
                <a:spcPts val="0"/>
              </a:spcAft>
              <a:buClr>
                <a:schemeClr val="dk1"/>
              </a:buClr>
              <a:buSzPts val="1100"/>
              <a:buFont typeface="Arial"/>
              <a:buNone/>
            </a:pPr>
            <a:r>
              <a:rPr lang="it" sz="3500">
                <a:solidFill>
                  <a:schemeClr val="lt1"/>
                </a:solidFill>
                <a:latin typeface="Roboto Slab"/>
                <a:ea typeface="Roboto Slab"/>
                <a:cs typeface="Roboto Slab"/>
                <a:sym typeface="Roboto Slab"/>
              </a:rPr>
              <a:t>on National Mobility Networks</a:t>
            </a:r>
            <a:endParaRPr sz="5000">
              <a:latin typeface="Roboto Slab"/>
              <a:ea typeface="Roboto Slab"/>
              <a:cs typeface="Roboto Slab"/>
              <a:sym typeface="Roboto Slab"/>
            </a:endParaRPr>
          </a:p>
        </p:txBody>
      </p:sp>
      <p:sp>
        <p:nvSpPr>
          <p:cNvPr id="512" name="Google Shape;512;p25"/>
          <p:cNvSpPr txBox="1"/>
          <p:nvPr/>
        </p:nvSpPr>
        <p:spPr>
          <a:xfrm>
            <a:off x="1502900" y="4058388"/>
            <a:ext cx="7227300" cy="56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2100">
                <a:solidFill>
                  <a:schemeClr val="lt1"/>
                </a:solidFill>
                <a:latin typeface="Roboto Slab"/>
                <a:ea typeface="Roboto Slab"/>
                <a:cs typeface="Roboto Slab"/>
                <a:sym typeface="Roboto Slab"/>
              </a:rPr>
              <a:t>Final project for the Social Network Analysis course</a:t>
            </a:r>
            <a:endParaRPr sz="2100">
              <a:solidFill>
                <a:schemeClr val="lt1"/>
              </a:solidFill>
              <a:latin typeface="Roboto Slab"/>
              <a:ea typeface="Roboto Slab"/>
              <a:cs typeface="Roboto Slab"/>
              <a:sym typeface="Roboto Slab"/>
            </a:endParaRPr>
          </a:p>
          <a:p>
            <a:pPr indent="0" lvl="0" marL="0" rtl="0" algn="r">
              <a:spcBef>
                <a:spcPts val="0"/>
              </a:spcBef>
              <a:spcAft>
                <a:spcPts val="0"/>
              </a:spcAft>
              <a:buNone/>
            </a:pPr>
            <a:r>
              <a:t/>
            </a:r>
            <a:endParaRPr>
              <a:latin typeface="Roboto"/>
              <a:ea typeface="Roboto"/>
              <a:cs typeface="Roboto"/>
              <a:sym typeface="Roboto"/>
            </a:endParaRPr>
          </a:p>
        </p:txBody>
      </p:sp>
      <p:sp>
        <p:nvSpPr>
          <p:cNvPr id="513" name="Google Shape;513;p25"/>
          <p:cNvSpPr txBox="1"/>
          <p:nvPr/>
        </p:nvSpPr>
        <p:spPr>
          <a:xfrm>
            <a:off x="489500" y="4623900"/>
            <a:ext cx="8240700" cy="5196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it" sz="1600">
                <a:solidFill>
                  <a:schemeClr val="lt1"/>
                </a:solidFill>
                <a:latin typeface="Roboto Slab"/>
                <a:ea typeface="Roboto Slab"/>
                <a:cs typeface="Roboto Slab"/>
                <a:sym typeface="Roboto Slab"/>
              </a:rPr>
              <a:t>Gabriele Sarti and  Enrico Fallacara</a:t>
            </a:r>
            <a:r>
              <a:rPr lang="it" sz="1600">
                <a:solidFill>
                  <a:schemeClr val="lt1"/>
                </a:solidFill>
                <a:latin typeface="Roboto Slab"/>
                <a:ea typeface="Roboto Slab"/>
                <a:cs typeface="Roboto Slab"/>
                <a:sym typeface="Roboto Slab"/>
              </a:rPr>
              <a:t>, </a:t>
            </a:r>
            <a:r>
              <a:rPr lang="it" sz="1600">
                <a:solidFill>
                  <a:schemeClr val="lt1"/>
                </a:solidFill>
                <a:latin typeface="Roboto Slab"/>
                <a:ea typeface="Roboto Slab"/>
                <a:cs typeface="Roboto Slab"/>
                <a:sym typeface="Roboto Slab"/>
              </a:rPr>
              <a:t>University of Trieste, Academic Year 2020/2021</a:t>
            </a:r>
            <a:endParaRPr/>
          </a:p>
        </p:txBody>
      </p:sp>
      <p:pic>
        <p:nvPicPr>
          <p:cNvPr id="514" name="Google Shape;514;p25"/>
          <p:cNvPicPr preferRelativeResize="0"/>
          <p:nvPr/>
        </p:nvPicPr>
        <p:blipFill>
          <a:blip r:embed="rId3">
            <a:alphaModFix/>
          </a:blip>
          <a:stretch>
            <a:fillRect/>
          </a:stretch>
        </p:blipFill>
        <p:spPr>
          <a:xfrm>
            <a:off x="6855175" y="206287"/>
            <a:ext cx="1898400" cy="694825"/>
          </a:xfrm>
          <a:prstGeom prst="rect">
            <a:avLst/>
          </a:prstGeom>
          <a:noFill/>
          <a:ln>
            <a:noFill/>
          </a:ln>
        </p:spPr>
      </p:pic>
      <p:pic>
        <p:nvPicPr>
          <p:cNvPr id="515" name="Google Shape;515;p25"/>
          <p:cNvPicPr preferRelativeResize="0"/>
          <p:nvPr/>
        </p:nvPicPr>
        <p:blipFill>
          <a:blip r:embed="rId4">
            <a:alphaModFix/>
          </a:blip>
          <a:stretch>
            <a:fillRect/>
          </a:stretch>
        </p:blipFill>
        <p:spPr>
          <a:xfrm>
            <a:off x="7649700" y="1035212"/>
            <a:ext cx="714950" cy="714950"/>
          </a:xfrm>
          <a:prstGeom prst="rect">
            <a:avLst/>
          </a:prstGeom>
          <a:noFill/>
          <a:ln>
            <a:noFill/>
          </a:ln>
        </p:spPr>
      </p:pic>
      <p:pic>
        <p:nvPicPr>
          <p:cNvPr id="516" name="Google Shape;516;p25"/>
          <p:cNvPicPr preferRelativeResize="0"/>
          <p:nvPr/>
        </p:nvPicPr>
        <p:blipFill rotWithShape="1">
          <a:blip r:embed="rId5">
            <a:alphaModFix/>
          </a:blip>
          <a:srcRect b="-478" l="0" r="0" t="50075"/>
          <a:stretch/>
        </p:blipFill>
        <p:spPr>
          <a:xfrm>
            <a:off x="254000" y="173275"/>
            <a:ext cx="6391650" cy="1610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pic>
        <p:nvPicPr>
          <p:cNvPr id="566" name="Google Shape;566;p34"/>
          <p:cNvPicPr preferRelativeResize="0"/>
          <p:nvPr/>
        </p:nvPicPr>
        <p:blipFill rotWithShape="1">
          <a:blip r:embed="rId3">
            <a:alphaModFix/>
          </a:blip>
          <a:srcRect b="6420" l="0" r="0" t="6228"/>
          <a:stretch/>
        </p:blipFill>
        <p:spPr>
          <a:xfrm>
            <a:off x="528950" y="73825"/>
            <a:ext cx="8255149" cy="3605574"/>
          </a:xfrm>
          <a:prstGeom prst="rect">
            <a:avLst/>
          </a:prstGeom>
          <a:noFill/>
          <a:ln>
            <a:noFill/>
          </a:ln>
        </p:spPr>
      </p:pic>
      <p:sp>
        <p:nvSpPr>
          <p:cNvPr id="567" name="Google Shape;567;p34"/>
          <p:cNvSpPr txBox="1"/>
          <p:nvPr/>
        </p:nvSpPr>
        <p:spPr>
          <a:xfrm>
            <a:off x="155400" y="3679400"/>
            <a:ext cx="8833200" cy="5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latin typeface="Source Sans Pro"/>
                <a:ea typeface="Source Sans Pro"/>
                <a:cs typeface="Source Sans Pro"/>
                <a:sym typeface="Source Sans Pro"/>
              </a:rPr>
              <a:t>Weighted coreness </a:t>
            </a:r>
            <a:r>
              <a:rPr lang="it">
                <a:latin typeface="Source Sans Pro"/>
                <a:ea typeface="Source Sans Pro"/>
                <a:cs typeface="Source Sans Pro"/>
                <a:sym typeface="Source Sans Pro"/>
              </a:rPr>
              <a:t>values of provinces in the mobility network (February 25th), respectively for inter-provincial (left) and all movements (right)</a:t>
            </a:r>
            <a:endParaRPr>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pic>
        <p:nvPicPr>
          <p:cNvPr id="572" name="Google Shape;572;p35"/>
          <p:cNvPicPr preferRelativeResize="0"/>
          <p:nvPr/>
        </p:nvPicPr>
        <p:blipFill>
          <a:blip r:embed="rId3">
            <a:alphaModFix/>
          </a:blip>
          <a:stretch>
            <a:fillRect/>
          </a:stretch>
        </p:blipFill>
        <p:spPr>
          <a:xfrm>
            <a:off x="432000" y="54725"/>
            <a:ext cx="8003700" cy="4001850"/>
          </a:xfrm>
          <a:prstGeom prst="rect">
            <a:avLst/>
          </a:prstGeom>
          <a:noFill/>
          <a:ln>
            <a:noFill/>
          </a:ln>
        </p:spPr>
      </p:pic>
      <p:sp>
        <p:nvSpPr>
          <p:cNvPr id="573" name="Google Shape;573;p35"/>
          <p:cNvSpPr txBox="1"/>
          <p:nvPr/>
        </p:nvSpPr>
        <p:spPr>
          <a:xfrm>
            <a:off x="167750" y="3970625"/>
            <a:ext cx="8931000" cy="72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it">
                <a:latin typeface="Source Sans Pro"/>
                <a:ea typeface="Source Sans Pro"/>
                <a:cs typeface="Source Sans Pro"/>
                <a:sym typeface="Source Sans Pro"/>
              </a:rPr>
              <a:t>Communities </a:t>
            </a:r>
            <a:r>
              <a:rPr lang="it">
                <a:latin typeface="Source Sans Pro"/>
                <a:ea typeface="Source Sans Pro"/>
                <a:cs typeface="Source Sans Pro"/>
                <a:sym typeface="Source Sans Pro"/>
              </a:rPr>
              <a:t>highlighted by the </a:t>
            </a:r>
            <a:r>
              <a:rPr b="1" lang="it">
                <a:latin typeface="Source Sans Pro"/>
                <a:ea typeface="Source Sans Pro"/>
                <a:cs typeface="Source Sans Pro"/>
                <a:sym typeface="Source Sans Pro"/>
              </a:rPr>
              <a:t>Girvan-Newman</a:t>
            </a:r>
            <a:r>
              <a:rPr lang="it">
                <a:latin typeface="Source Sans Pro"/>
                <a:ea typeface="Source Sans Pro"/>
                <a:cs typeface="Source Sans Pro"/>
                <a:sym typeface="Source Sans Pro"/>
              </a:rPr>
              <a:t> (top) and the </a:t>
            </a:r>
            <a:r>
              <a:rPr b="1" lang="it">
                <a:latin typeface="Source Sans Pro"/>
                <a:ea typeface="Source Sans Pro"/>
                <a:cs typeface="Source Sans Pro"/>
                <a:sym typeface="Source Sans Pro"/>
              </a:rPr>
              <a:t>Label Propagation</a:t>
            </a:r>
            <a:r>
              <a:rPr lang="it">
                <a:latin typeface="Source Sans Pro"/>
                <a:ea typeface="Source Sans Pro"/>
                <a:cs typeface="Source Sans Pro"/>
                <a:sym typeface="Source Sans Pro"/>
              </a:rPr>
              <a:t> (bottom) clustering algorithms.</a:t>
            </a:r>
            <a:endParaRPr>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36"/>
          <p:cNvSpPr txBox="1"/>
          <p:nvPr/>
        </p:nvSpPr>
        <p:spPr>
          <a:xfrm>
            <a:off x="452050" y="635300"/>
            <a:ext cx="8405400" cy="36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a:latin typeface="Source Sans Pro"/>
                <a:ea typeface="Source Sans Pro"/>
                <a:cs typeface="Source Sans Pro"/>
                <a:sym typeface="Source Sans Pro"/>
              </a:rPr>
              <a:t>Community detection results </a:t>
            </a:r>
            <a:r>
              <a:rPr lang="it">
                <a:latin typeface="Source Sans Pro"/>
                <a:ea typeface="Source Sans Pro"/>
                <a:cs typeface="Source Sans Pro"/>
                <a:sym typeface="Source Sans Pro"/>
              </a:rPr>
              <a:t>produced</a:t>
            </a:r>
            <a:r>
              <a:rPr lang="it">
                <a:latin typeface="Source Sans Pro"/>
                <a:ea typeface="Source Sans Pro"/>
                <a:cs typeface="Source Sans Pro"/>
                <a:sym typeface="Source Sans Pro"/>
              </a:rPr>
              <a:t> by </a:t>
            </a:r>
            <a:r>
              <a:rPr b="1" lang="it">
                <a:latin typeface="Source Sans Pro"/>
                <a:ea typeface="Source Sans Pro"/>
                <a:cs typeface="Source Sans Pro"/>
                <a:sym typeface="Source Sans Pro"/>
              </a:rPr>
              <a:t>Girvan-Newman </a:t>
            </a:r>
            <a:r>
              <a:rPr lang="it">
                <a:latin typeface="Source Sans Pro"/>
                <a:ea typeface="Source Sans Pro"/>
                <a:cs typeface="Source Sans Pro"/>
                <a:sym typeface="Source Sans Pro"/>
              </a:rPr>
              <a:t>and</a:t>
            </a:r>
            <a:r>
              <a:rPr b="1" lang="it">
                <a:latin typeface="Source Sans Pro"/>
                <a:ea typeface="Source Sans Pro"/>
                <a:cs typeface="Source Sans Pro"/>
                <a:sym typeface="Source Sans Pro"/>
              </a:rPr>
              <a:t> Label Propagation</a:t>
            </a:r>
            <a:r>
              <a:rPr lang="it">
                <a:latin typeface="Source Sans Pro"/>
                <a:ea typeface="Source Sans Pro"/>
                <a:cs typeface="Source Sans Pro"/>
                <a:sym typeface="Source Sans Pro"/>
              </a:rPr>
              <a:t> algorithms:</a:t>
            </a:r>
            <a:endParaRPr>
              <a:latin typeface="Source Sans Pro"/>
              <a:ea typeface="Source Sans Pro"/>
              <a:cs typeface="Source Sans Pro"/>
              <a:sym typeface="Source Sans Pro"/>
            </a:endParaRPr>
          </a:p>
        </p:txBody>
      </p:sp>
      <p:pic>
        <p:nvPicPr>
          <p:cNvPr id="579" name="Google Shape;579;p36"/>
          <p:cNvPicPr preferRelativeResize="0"/>
          <p:nvPr/>
        </p:nvPicPr>
        <p:blipFill>
          <a:blip r:embed="rId3">
            <a:alphaModFix/>
          </a:blip>
          <a:stretch>
            <a:fillRect/>
          </a:stretch>
        </p:blipFill>
        <p:spPr>
          <a:xfrm>
            <a:off x="764538" y="1319900"/>
            <a:ext cx="7614925" cy="1765550"/>
          </a:xfrm>
          <a:prstGeom prst="rect">
            <a:avLst/>
          </a:prstGeom>
          <a:noFill/>
          <a:ln>
            <a:noFill/>
          </a:ln>
        </p:spPr>
      </p:pic>
      <p:sp>
        <p:nvSpPr>
          <p:cNvPr id="580" name="Google Shape;580;p36"/>
          <p:cNvSpPr txBox="1"/>
          <p:nvPr/>
        </p:nvSpPr>
        <p:spPr>
          <a:xfrm>
            <a:off x="452050" y="3496225"/>
            <a:ext cx="8405400" cy="36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a:latin typeface="Source Sans Pro"/>
                <a:ea typeface="Source Sans Pro"/>
                <a:cs typeface="Source Sans Pro"/>
                <a:sym typeface="Source Sans Pro"/>
              </a:rPr>
              <a:t>We could not easily apply hierarchical modularity optimization approaches since the network is directed.</a:t>
            </a:r>
            <a:endParaRPr>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37"/>
          <p:cNvSpPr txBox="1"/>
          <p:nvPr>
            <p:ph type="ctrTitle"/>
          </p:nvPr>
        </p:nvSpPr>
        <p:spPr>
          <a:xfrm>
            <a:off x="1704900" y="3515500"/>
            <a:ext cx="5734200" cy="67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it"/>
              <a:t>3. </a:t>
            </a:r>
            <a:r>
              <a:rPr lang="it"/>
              <a:t>Modeling Mobility Patterns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38"/>
          <p:cNvSpPr txBox="1"/>
          <p:nvPr/>
        </p:nvSpPr>
        <p:spPr>
          <a:xfrm>
            <a:off x="293200" y="183250"/>
            <a:ext cx="8625600" cy="230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a:latin typeface="Source Sans Pro"/>
                <a:ea typeface="Source Sans Pro"/>
                <a:cs typeface="Source Sans Pro"/>
                <a:sym typeface="Source Sans Pro"/>
              </a:rPr>
              <a:t>To achieve a better quality of fit on our networks, we used some </a:t>
            </a:r>
            <a:r>
              <a:rPr b="1" lang="it">
                <a:latin typeface="Source Sans Pro"/>
                <a:ea typeface="Source Sans Pro"/>
                <a:cs typeface="Source Sans Pro"/>
                <a:sym typeface="Source Sans Pro"/>
              </a:rPr>
              <a:t>auxiliary data </a:t>
            </a:r>
            <a:r>
              <a:rPr lang="it">
                <a:latin typeface="Source Sans Pro"/>
                <a:ea typeface="Source Sans Pro"/>
                <a:cs typeface="Source Sans Pro"/>
                <a:sym typeface="Source Sans Pro"/>
              </a:rPr>
              <a:t>that can provide additional useful information to the model:</a:t>
            </a:r>
            <a:endParaRPr>
              <a:latin typeface="Source Sans Pro"/>
              <a:ea typeface="Source Sans Pro"/>
              <a:cs typeface="Source Sans Pro"/>
              <a:sym typeface="Source Sans Pro"/>
            </a:endParaRPr>
          </a:p>
          <a:p>
            <a:pPr indent="-317500" lvl="0" marL="457200" rtl="0" algn="just">
              <a:lnSpc>
                <a:spcPct val="115000"/>
              </a:lnSpc>
              <a:spcBef>
                <a:spcPts val="1000"/>
              </a:spcBef>
              <a:spcAft>
                <a:spcPts val="0"/>
              </a:spcAft>
              <a:buSzPts val="1400"/>
              <a:buFont typeface="Source Sans Pro"/>
              <a:buChar char="●"/>
            </a:pPr>
            <a:r>
              <a:rPr lang="it">
                <a:latin typeface="Source Sans Pro"/>
                <a:ea typeface="Source Sans Pro"/>
                <a:cs typeface="Source Sans Pro"/>
                <a:sym typeface="Source Sans Pro"/>
              </a:rPr>
              <a:t>Province d’Italia data (Wikipedia) , that contains informations about </a:t>
            </a:r>
            <a:r>
              <a:rPr b="1" lang="it">
                <a:latin typeface="Source Sans Pro"/>
                <a:ea typeface="Source Sans Pro"/>
                <a:cs typeface="Source Sans Pro"/>
                <a:sym typeface="Source Sans Pro"/>
              </a:rPr>
              <a:t>population</a:t>
            </a:r>
            <a:r>
              <a:rPr lang="it">
                <a:latin typeface="Source Sans Pro"/>
                <a:ea typeface="Source Sans Pro"/>
                <a:cs typeface="Source Sans Pro"/>
                <a:sym typeface="Source Sans Pro"/>
              </a:rPr>
              <a:t>, </a:t>
            </a:r>
            <a:r>
              <a:rPr b="1" lang="it">
                <a:latin typeface="Source Sans Pro"/>
                <a:ea typeface="Source Sans Pro"/>
                <a:cs typeface="Source Sans Pro"/>
                <a:sym typeface="Source Sans Pro"/>
              </a:rPr>
              <a:t>population density</a:t>
            </a:r>
            <a:r>
              <a:rPr lang="it">
                <a:latin typeface="Source Sans Pro"/>
                <a:ea typeface="Source Sans Pro"/>
                <a:cs typeface="Source Sans Pro"/>
                <a:sym typeface="Source Sans Pro"/>
              </a:rPr>
              <a:t>, </a:t>
            </a:r>
            <a:r>
              <a:rPr b="1" lang="it">
                <a:latin typeface="Source Sans Pro"/>
                <a:ea typeface="Source Sans Pro"/>
                <a:cs typeface="Source Sans Pro"/>
                <a:sym typeface="Source Sans Pro"/>
              </a:rPr>
              <a:t>surface </a:t>
            </a:r>
            <a:r>
              <a:rPr lang="it">
                <a:latin typeface="Source Sans Pro"/>
                <a:ea typeface="Source Sans Pro"/>
                <a:cs typeface="Source Sans Pro"/>
                <a:sym typeface="Source Sans Pro"/>
              </a:rPr>
              <a:t>and </a:t>
            </a:r>
            <a:r>
              <a:rPr b="1" lang="it">
                <a:latin typeface="Source Sans Pro"/>
                <a:ea typeface="Source Sans Pro"/>
                <a:cs typeface="Source Sans Pro"/>
                <a:sym typeface="Source Sans Pro"/>
              </a:rPr>
              <a:t>municipalities </a:t>
            </a:r>
            <a:r>
              <a:rPr lang="it">
                <a:latin typeface="Source Sans Pro"/>
                <a:ea typeface="Source Sans Pro"/>
                <a:cs typeface="Source Sans Pro"/>
                <a:sym typeface="Source Sans Pro"/>
              </a:rPr>
              <a:t>at provincial level. </a:t>
            </a:r>
            <a:endParaRPr>
              <a:latin typeface="Source Sans Pro"/>
              <a:ea typeface="Source Sans Pro"/>
              <a:cs typeface="Source Sans Pro"/>
              <a:sym typeface="Source Sans Pro"/>
            </a:endParaRPr>
          </a:p>
          <a:p>
            <a:pPr indent="-317500" lvl="0" marL="457200" rtl="0" algn="just">
              <a:lnSpc>
                <a:spcPct val="115000"/>
              </a:lnSpc>
              <a:spcBef>
                <a:spcPts val="0"/>
              </a:spcBef>
              <a:spcAft>
                <a:spcPts val="0"/>
              </a:spcAft>
              <a:buSzPts val="1400"/>
              <a:buFont typeface="Source Sans Pro"/>
              <a:buChar char="●"/>
            </a:pPr>
            <a:r>
              <a:rPr lang="it">
                <a:latin typeface="Source Sans Pro"/>
                <a:ea typeface="Source Sans Pro"/>
                <a:cs typeface="Source Sans Pro"/>
                <a:sym typeface="Source Sans Pro"/>
              </a:rPr>
              <a:t>COVID-19 Italy official data , which contains information about the number of </a:t>
            </a:r>
            <a:r>
              <a:rPr b="1" lang="it">
                <a:latin typeface="Source Sans Pro"/>
                <a:ea typeface="Source Sans Pro"/>
                <a:cs typeface="Source Sans Pro"/>
                <a:sym typeface="Source Sans Pro"/>
              </a:rPr>
              <a:t>COVID cases </a:t>
            </a:r>
            <a:r>
              <a:rPr lang="it">
                <a:latin typeface="Source Sans Pro"/>
                <a:ea typeface="Source Sans Pro"/>
                <a:cs typeface="Source Sans Pro"/>
                <a:sym typeface="Source Sans Pro"/>
              </a:rPr>
              <a:t>at province level and the number of </a:t>
            </a:r>
            <a:r>
              <a:rPr b="1" lang="it">
                <a:latin typeface="Source Sans Pro"/>
                <a:ea typeface="Source Sans Pro"/>
                <a:cs typeface="Source Sans Pro"/>
                <a:sym typeface="Source Sans Pro"/>
              </a:rPr>
              <a:t>COVID-related fatalities</a:t>
            </a:r>
            <a:r>
              <a:rPr lang="it">
                <a:latin typeface="Source Sans Pro"/>
                <a:ea typeface="Source Sans Pro"/>
                <a:cs typeface="Source Sans Pro"/>
                <a:sym typeface="Source Sans Pro"/>
              </a:rPr>
              <a:t> at regional level. </a:t>
            </a:r>
            <a:endParaRPr>
              <a:latin typeface="Source Sans Pro"/>
              <a:ea typeface="Source Sans Pro"/>
              <a:cs typeface="Source Sans Pro"/>
              <a:sym typeface="Source Sans Pro"/>
            </a:endParaRPr>
          </a:p>
          <a:p>
            <a:pPr indent="0" lvl="0" marL="0" rtl="0" algn="just">
              <a:lnSpc>
                <a:spcPct val="115000"/>
              </a:lnSpc>
              <a:spcBef>
                <a:spcPts val="1000"/>
              </a:spcBef>
              <a:spcAft>
                <a:spcPts val="0"/>
              </a:spcAft>
              <a:buNone/>
            </a:pPr>
            <a:r>
              <a:rPr lang="it">
                <a:latin typeface="Source Sans Pro"/>
                <a:ea typeface="Source Sans Pro"/>
                <a:cs typeface="Source Sans Pro"/>
                <a:sym typeface="Source Sans Pro"/>
              </a:rPr>
              <a:t>After adding these variables, we start by specifying and estimating three </a:t>
            </a:r>
            <a:r>
              <a:rPr b="1" lang="it">
                <a:latin typeface="Source Sans Pro"/>
                <a:ea typeface="Source Sans Pro"/>
                <a:cs typeface="Source Sans Pro"/>
                <a:sym typeface="Source Sans Pro"/>
              </a:rPr>
              <a:t>ERGM models</a:t>
            </a:r>
            <a:r>
              <a:rPr lang="it">
                <a:latin typeface="Source Sans Pro"/>
                <a:ea typeface="Source Sans Pro"/>
                <a:cs typeface="Source Sans Pro"/>
                <a:sym typeface="Source Sans Pro"/>
              </a:rPr>
              <a:t>, one for each analyzed day.</a:t>
            </a:r>
            <a:endParaRPr>
              <a:latin typeface="Source Sans Pro"/>
              <a:ea typeface="Source Sans Pro"/>
              <a:cs typeface="Source Sans Pro"/>
              <a:sym typeface="Source Sans Pro"/>
            </a:endParaRPr>
          </a:p>
        </p:txBody>
      </p:sp>
      <p:pic>
        <p:nvPicPr>
          <p:cNvPr id="591" name="Google Shape;591;p38"/>
          <p:cNvPicPr preferRelativeResize="0"/>
          <p:nvPr/>
        </p:nvPicPr>
        <p:blipFill>
          <a:blip r:embed="rId3">
            <a:alphaModFix/>
          </a:blip>
          <a:stretch>
            <a:fillRect/>
          </a:stretch>
        </p:blipFill>
        <p:spPr>
          <a:xfrm>
            <a:off x="393112" y="2755949"/>
            <a:ext cx="8357774" cy="100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39"/>
          <p:cNvSpPr txBox="1"/>
          <p:nvPr/>
        </p:nvSpPr>
        <p:spPr>
          <a:xfrm>
            <a:off x="193650" y="280975"/>
            <a:ext cx="8756700" cy="106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a:latin typeface="Source Sans Pro"/>
                <a:ea typeface="Source Sans Pro"/>
                <a:cs typeface="Source Sans Pro"/>
                <a:sym typeface="Source Sans Pro"/>
              </a:rPr>
              <a:t>Moving  to a </a:t>
            </a:r>
            <a:r>
              <a:rPr b="1" lang="it">
                <a:latin typeface="Source Sans Pro"/>
                <a:ea typeface="Source Sans Pro"/>
                <a:cs typeface="Source Sans Pro"/>
                <a:sym typeface="Source Sans Pro"/>
              </a:rPr>
              <a:t>dynamic mobility network</a:t>
            </a:r>
            <a:r>
              <a:rPr lang="it">
                <a:latin typeface="Source Sans Pro"/>
                <a:ea typeface="Source Sans Pro"/>
                <a:cs typeface="Source Sans Pro"/>
                <a:sym typeface="Source Sans Pro"/>
              </a:rPr>
              <a:t>, using </a:t>
            </a:r>
            <a:r>
              <a:rPr b="1" lang="it">
                <a:latin typeface="Source Sans Pro"/>
                <a:ea typeface="Source Sans Pro"/>
                <a:cs typeface="Source Sans Pro"/>
                <a:sym typeface="Source Sans Pro"/>
              </a:rPr>
              <a:t>STERGM, </a:t>
            </a:r>
            <a:r>
              <a:rPr lang="it">
                <a:latin typeface="Source Sans Pro"/>
                <a:ea typeface="Source Sans Pro"/>
                <a:cs typeface="Source Sans Pro"/>
                <a:sym typeface="Source Sans Pro"/>
              </a:rPr>
              <a:t>is highly desirable since it allows us to focus our analysis on </a:t>
            </a:r>
            <a:r>
              <a:rPr b="1" lang="it">
                <a:latin typeface="Source Sans Pro"/>
                <a:ea typeface="Source Sans Pro"/>
                <a:cs typeface="Source Sans Pro"/>
                <a:sym typeface="Source Sans Pro"/>
              </a:rPr>
              <a:t>tie dynamics</a:t>
            </a:r>
            <a:r>
              <a:rPr lang="it">
                <a:latin typeface="Source Sans Pro"/>
                <a:ea typeface="Source Sans Pro"/>
                <a:cs typeface="Source Sans Pro"/>
                <a:sym typeface="Source Sans Pro"/>
              </a:rPr>
              <a:t> (both formation and dissolution of edges) and </a:t>
            </a:r>
            <a:r>
              <a:rPr b="1" lang="it">
                <a:latin typeface="Source Sans Pro"/>
                <a:ea typeface="Source Sans Pro"/>
                <a:cs typeface="Source Sans Pro"/>
                <a:sym typeface="Source Sans Pro"/>
              </a:rPr>
              <a:t>attribute dynamics</a:t>
            </a:r>
            <a:r>
              <a:rPr lang="it">
                <a:latin typeface="Source Sans Pro"/>
                <a:ea typeface="Source Sans Pro"/>
                <a:cs typeface="Source Sans Pro"/>
                <a:sym typeface="Source Sans Pro"/>
              </a:rPr>
              <a:t> (e.g. change in nodes inbound and outbound strengths).</a:t>
            </a:r>
            <a:endParaRPr>
              <a:latin typeface="Source Sans Pro"/>
              <a:ea typeface="Source Sans Pro"/>
              <a:cs typeface="Source Sans Pro"/>
              <a:sym typeface="Source Sans Pro"/>
            </a:endParaRPr>
          </a:p>
        </p:txBody>
      </p:sp>
      <p:pic>
        <p:nvPicPr>
          <p:cNvPr id="597" name="Google Shape;597;p39"/>
          <p:cNvPicPr preferRelativeResize="0"/>
          <p:nvPr/>
        </p:nvPicPr>
        <p:blipFill>
          <a:blip r:embed="rId3">
            <a:alphaModFix/>
          </a:blip>
          <a:stretch>
            <a:fillRect/>
          </a:stretch>
        </p:blipFill>
        <p:spPr>
          <a:xfrm>
            <a:off x="550425" y="1190676"/>
            <a:ext cx="8043149" cy="1845575"/>
          </a:xfrm>
          <a:prstGeom prst="rect">
            <a:avLst/>
          </a:prstGeom>
          <a:noFill/>
          <a:ln>
            <a:noFill/>
          </a:ln>
        </p:spPr>
      </p:pic>
      <p:sp>
        <p:nvSpPr>
          <p:cNvPr id="598" name="Google Shape;598;p39"/>
          <p:cNvSpPr txBox="1"/>
          <p:nvPr/>
        </p:nvSpPr>
        <p:spPr>
          <a:xfrm>
            <a:off x="336550" y="3241075"/>
            <a:ext cx="8560800" cy="106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a:latin typeface="Source Sans Pro"/>
                <a:ea typeface="Source Sans Pro"/>
                <a:cs typeface="Source Sans Pro"/>
                <a:sym typeface="Source Sans Pro"/>
              </a:rPr>
              <a:t>STERGMs are composed by a model for </a:t>
            </a:r>
            <a:r>
              <a:rPr b="1" lang="it">
                <a:latin typeface="Source Sans Pro"/>
                <a:ea typeface="Source Sans Pro"/>
                <a:cs typeface="Source Sans Pro"/>
                <a:sym typeface="Source Sans Pro"/>
              </a:rPr>
              <a:t>tie formation</a:t>
            </a:r>
            <a:r>
              <a:rPr lang="it">
                <a:latin typeface="Source Sans Pro"/>
                <a:ea typeface="Source Sans Pro"/>
                <a:cs typeface="Source Sans Pro"/>
                <a:sym typeface="Source Sans Pro"/>
              </a:rPr>
              <a:t> and one for </a:t>
            </a:r>
            <a:r>
              <a:rPr b="1" lang="it">
                <a:latin typeface="Source Sans Pro"/>
                <a:ea typeface="Source Sans Pro"/>
                <a:cs typeface="Source Sans Pro"/>
                <a:sym typeface="Source Sans Pro"/>
              </a:rPr>
              <a:t>tie dissolution</a:t>
            </a:r>
            <a:r>
              <a:rPr lang="it">
                <a:latin typeface="Source Sans Pro"/>
                <a:ea typeface="Source Sans Pro"/>
                <a:cs typeface="Source Sans Pro"/>
                <a:sym typeface="Source Sans Pro"/>
              </a:rPr>
              <a:t> that are assumed as independent from each other. We use MCMC for fitting the models, using conditional maximum likelihood estimation (CMLE) as fitting procedure.</a:t>
            </a:r>
            <a:endParaRPr>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pic>
        <p:nvPicPr>
          <p:cNvPr id="603" name="Google Shape;603;p40"/>
          <p:cNvPicPr preferRelativeResize="0"/>
          <p:nvPr/>
        </p:nvPicPr>
        <p:blipFill>
          <a:blip r:embed="rId3">
            <a:alphaModFix/>
          </a:blip>
          <a:stretch>
            <a:fillRect/>
          </a:stretch>
        </p:blipFill>
        <p:spPr>
          <a:xfrm>
            <a:off x="2996612" y="184560"/>
            <a:ext cx="4820224" cy="4144340"/>
          </a:xfrm>
          <a:prstGeom prst="rect">
            <a:avLst/>
          </a:prstGeom>
          <a:noFill/>
          <a:ln>
            <a:noFill/>
          </a:ln>
        </p:spPr>
      </p:pic>
      <p:sp>
        <p:nvSpPr>
          <p:cNvPr id="604" name="Google Shape;604;p40"/>
          <p:cNvSpPr txBox="1"/>
          <p:nvPr/>
        </p:nvSpPr>
        <p:spPr>
          <a:xfrm>
            <a:off x="407875" y="256100"/>
            <a:ext cx="2893200" cy="9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05" name="Google Shape;605;p40"/>
          <p:cNvSpPr txBox="1"/>
          <p:nvPr/>
        </p:nvSpPr>
        <p:spPr>
          <a:xfrm>
            <a:off x="161250" y="322500"/>
            <a:ext cx="2627400" cy="8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300">
                <a:latin typeface="Source Sans Pro"/>
                <a:ea typeface="Source Sans Pro"/>
                <a:cs typeface="Source Sans Pro"/>
                <a:sym typeface="Source Sans Pro"/>
              </a:rPr>
              <a:t>Simulating  Network Temporal Evolution with a STERGM Model</a:t>
            </a:r>
            <a:endParaRPr b="1" sz="2300">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pic>
        <p:nvPicPr>
          <p:cNvPr id="610" name="Google Shape;610;p41"/>
          <p:cNvPicPr preferRelativeResize="0"/>
          <p:nvPr/>
        </p:nvPicPr>
        <p:blipFill>
          <a:blip r:embed="rId3">
            <a:alphaModFix/>
          </a:blip>
          <a:stretch>
            <a:fillRect/>
          </a:stretch>
        </p:blipFill>
        <p:spPr>
          <a:xfrm>
            <a:off x="885850" y="356350"/>
            <a:ext cx="7372300" cy="365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id="615" name="Google Shape;615;p42"/>
          <p:cNvPicPr preferRelativeResize="0"/>
          <p:nvPr/>
        </p:nvPicPr>
        <p:blipFill>
          <a:blip r:embed="rId3">
            <a:alphaModFix/>
          </a:blip>
          <a:stretch>
            <a:fillRect/>
          </a:stretch>
        </p:blipFill>
        <p:spPr>
          <a:xfrm>
            <a:off x="5166600" y="0"/>
            <a:ext cx="3387225" cy="4687925"/>
          </a:xfrm>
          <a:prstGeom prst="rect">
            <a:avLst/>
          </a:prstGeom>
          <a:noFill/>
          <a:ln>
            <a:noFill/>
          </a:ln>
        </p:spPr>
      </p:pic>
      <p:sp>
        <p:nvSpPr>
          <p:cNvPr id="616" name="Google Shape;616;p42"/>
          <p:cNvSpPr txBox="1"/>
          <p:nvPr/>
        </p:nvSpPr>
        <p:spPr>
          <a:xfrm>
            <a:off x="165925" y="1636750"/>
            <a:ext cx="4659600" cy="17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a:latin typeface="Source Sans Pro"/>
                <a:ea typeface="Source Sans Pro"/>
                <a:cs typeface="Source Sans Pro"/>
                <a:sym typeface="Source Sans Pro"/>
              </a:rPr>
              <a:t>ERGM models show some sort of </a:t>
            </a:r>
            <a:r>
              <a:rPr b="1" lang="it">
                <a:latin typeface="Source Sans Pro"/>
                <a:ea typeface="Source Sans Pro"/>
                <a:cs typeface="Source Sans Pro"/>
                <a:sym typeface="Source Sans Pro"/>
              </a:rPr>
              <a:t>performance decay</a:t>
            </a:r>
            <a:r>
              <a:rPr lang="it">
                <a:latin typeface="Source Sans Pro"/>
                <a:ea typeface="Source Sans Pro"/>
                <a:cs typeface="Source Sans Pro"/>
                <a:sym typeface="Source Sans Pro"/>
              </a:rPr>
              <a:t>, where the goodness-of-fit diagnostics for the MCMC procedure worsen over time for different configurations, despite remaining quite acceptable for our purposes.</a:t>
            </a:r>
            <a:endParaRPr>
              <a:latin typeface="Source Sans Pro"/>
              <a:ea typeface="Source Sans Pro"/>
              <a:cs typeface="Source Sans Pro"/>
              <a:sym typeface="Source Sans Pro"/>
            </a:endParaRPr>
          </a:p>
          <a:p>
            <a:pPr indent="0" lvl="0" marL="0" rtl="0" algn="just">
              <a:lnSpc>
                <a:spcPct val="115000"/>
              </a:lnSpc>
              <a:spcBef>
                <a:spcPts val="0"/>
              </a:spcBef>
              <a:spcAft>
                <a:spcPts val="0"/>
              </a:spcAft>
              <a:buNone/>
            </a:pPr>
            <a:r>
              <a:t/>
            </a:r>
            <a:endParaRPr>
              <a:latin typeface="Source Sans Pro"/>
              <a:ea typeface="Source Sans Pro"/>
              <a:cs typeface="Source Sans Pro"/>
              <a:sym typeface="Source Sans Pro"/>
            </a:endParaRPr>
          </a:p>
          <a:p>
            <a:pPr indent="0" lvl="0" marL="0" rtl="0" algn="just">
              <a:lnSpc>
                <a:spcPct val="115000"/>
              </a:lnSpc>
              <a:spcBef>
                <a:spcPts val="0"/>
              </a:spcBef>
              <a:spcAft>
                <a:spcPts val="0"/>
              </a:spcAft>
              <a:buNone/>
            </a:pPr>
            <a:r>
              <a:rPr lang="it">
                <a:latin typeface="Source Sans Pro"/>
                <a:ea typeface="Source Sans Pro"/>
                <a:cs typeface="Source Sans Pro"/>
                <a:sym typeface="Source Sans Pro"/>
              </a:rPr>
              <a:t>We observe how the best model fitted on May 5th data badly mimics geodesic distances and some network attributes.</a:t>
            </a:r>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pic>
        <p:nvPicPr>
          <p:cNvPr id="621" name="Google Shape;621;p43"/>
          <p:cNvPicPr preferRelativeResize="0"/>
          <p:nvPr/>
        </p:nvPicPr>
        <p:blipFill>
          <a:blip r:embed="rId3">
            <a:alphaModFix/>
          </a:blip>
          <a:stretch>
            <a:fillRect/>
          </a:stretch>
        </p:blipFill>
        <p:spPr>
          <a:xfrm>
            <a:off x="918750" y="0"/>
            <a:ext cx="7452626" cy="3726324"/>
          </a:xfrm>
          <a:prstGeom prst="rect">
            <a:avLst/>
          </a:prstGeom>
          <a:noFill/>
          <a:ln>
            <a:noFill/>
          </a:ln>
        </p:spPr>
      </p:pic>
      <p:sp>
        <p:nvSpPr>
          <p:cNvPr id="622" name="Google Shape;622;p43"/>
          <p:cNvSpPr txBox="1"/>
          <p:nvPr/>
        </p:nvSpPr>
        <p:spPr>
          <a:xfrm>
            <a:off x="204300" y="3726325"/>
            <a:ext cx="8735400" cy="6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latin typeface="Source Sans Pro"/>
                <a:ea typeface="Source Sans Pro"/>
                <a:cs typeface="Source Sans Pro"/>
                <a:sym typeface="Source Sans Pro"/>
              </a:rPr>
              <a:t>STERGMs </a:t>
            </a:r>
            <a:r>
              <a:rPr lang="it">
                <a:latin typeface="Source Sans Pro"/>
                <a:ea typeface="Source Sans Pro"/>
                <a:cs typeface="Source Sans Pro"/>
                <a:sym typeface="Source Sans Pro"/>
              </a:rPr>
              <a:t>provide a much better goodness of fit for the mobility network at all times.</a:t>
            </a:r>
            <a:endParaRPr>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Google Shape;521;p26"/>
          <p:cNvPicPr preferRelativeResize="0"/>
          <p:nvPr/>
        </p:nvPicPr>
        <p:blipFill rotWithShape="1">
          <a:blip r:embed="rId3">
            <a:alphaModFix/>
          </a:blip>
          <a:srcRect b="0" l="0" r="0" t="0"/>
          <a:stretch/>
        </p:blipFill>
        <p:spPr>
          <a:xfrm>
            <a:off x="5196150" y="226600"/>
            <a:ext cx="3362674" cy="4049325"/>
          </a:xfrm>
          <a:prstGeom prst="rect">
            <a:avLst/>
          </a:prstGeom>
          <a:noFill/>
          <a:ln>
            <a:noFill/>
          </a:ln>
        </p:spPr>
      </p:pic>
      <p:sp>
        <p:nvSpPr>
          <p:cNvPr id="522" name="Google Shape;522;p26"/>
          <p:cNvSpPr txBox="1"/>
          <p:nvPr/>
        </p:nvSpPr>
        <p:spPr>
          <a:xfrm>
            <a:off x="245825" y="455375"/>
            <a:ext cx="4850400" cy="33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latin typeface="Source Sans Pro"/>
                <a:ea typeface="Source Sans Pro"/>
                <a:cs typeface="Source Sans Pro"/>
                <a:sym typeface="Source Sans Pro"/>
              </a:rPr>
              <a:t>The </a:t>
            </a:r>
            <a:r>
              <a:rPr b="1" lang="it">
                <a:latin typeface="Source Sans Pro"/>
                <a:ea typeface="Source Sans Pro"/>
                <a:cs typeface="Source Sans Pro"/>
                <a:sym typeface="Source Sans Pro"/>
              </a:rPr>
              <a:t> goal </a:t>
            </a:r>
            <a:r>
              <a:rPr lang="it">
                <a:latin typeface="Source Sans Pro"/>
                <a:ea typeface="Source Sans Pro"/>
                <a:cs typeface="Source Sans Pro"/>
                <a:sym typeface="Source Sans Pro"/>
              </a:rPr>
              <a:t> of this project is to analyze how Italian mobility trends have shifted during the three phases of the 2020 lockdown, focusing on three specific dates:</a:t>
            </a:r>
            <a:endParaRPr>
              <a:latin typeface="Source Sans Pro"/>
              <a:ea typeface="Source Sans Pro"/>
              <a:cs typeface="Source Sans Pro"/>
              <a:sym typeface="Source Sans Pro"/>
            </a:endParaRPr>
          </a:p>
          <a:p>
            <a:pPr indent="-317500" lvl="0" marL="457200" rtl="0" algn="l">
              <a:lnSpc>
                <a:spcPct val="115000"/>
              </a:lnSpc>
              <a:spcBef>
                <a:spcPts val="1000"/>
              </a:spcBef>
              <a:spcAft>
                <a:spcPts val="0"/>
              </a:spcAft>
              <a:buSzPts val="1400"/>
              <a:buFont typeface="Source Sans Pro"/>
              <a:buAutoNum type="arabicPeriod"/>
            </a:pPr>
            <a:r>
              <a:rPr b="1" lang="it">
                <a:latin typeface="Source Sans Pro"/>
                <a:ea typeface="Source Sans Pro"/>
                <a:cs typeface="Source Sans Pro"/>
                <a:sym typeface="Source Sans Pro"/>
              </a:rPr>
              <a:t>First lockdown </a:t>
            </a:r>
            <a:r>
              <a:rPr lang="it">
                <a:latin typeface="Source Sans Pro"/>
                <a:ea typeface="Source Sans Pro"/>
                <a:cs typeface="Source Sans Pro"/>
                <a:sym typeface="Source Sans Pro"/>
              </a:rPr>
              <a:t>(February 21st, 2020)</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AutoNum type="arabicPeriod"/>
            </a:pPr>
            <a:r>
              <a:rPr b="1" lang="it">
                <a:latin typeface="Source Sans Pro"/>
                <a:ea typeface="Source Sans Pro"/>
                <a:cs typeface="Source Sans Pro"/>
                <a:sym typeface="Source Sans Pro"/>
              </a:rPr>
              <a:t>National lockdown</a:t>
            </a:r>
            <a:r>
              <a:rPr lang="it">
                <a:latin typeface="Source Sans Pro"/>
                <a:ea typeface="Source Sans Pro"/>
                <a:cs typeface="Source Sans Pro"/>
                <a:sym typeface="Source Sans Pro"/>
              </a:rPr>
              <a:t> (March 10th, 2020)</a:t>
            </a:r>
            <a:endParaRPr>
              <a:latin typeface="Source Sans Pro"/>
              <a:ea typeface="Source Sans Pro"/>
              <a:cs typeface="Source Sans Pro"/>
              <a:sym typeface="Source Sans Pro"/>
            </a:endParaRPr>
          </a:p>
          <a:p>
            <a:pPr indent="-317500" lvl="0" marL="457200" rtl="0" algn="l">
              <a:lnSpc>
                <a:spcPct val="115000"/>
              </a:lnSpc>
              <a:spcBef>
                <a:spcPts val="0"/>
              </a:spcBef>
              <a:spcAft>
                <a:spcPts val="0"/>
              </a:spcAft>
              <a:buSzPts val="1400"/>
              <a:buFont typeface="Source Sans Pro"/>
              <a:buAutoNum type="arabicPeriod"/>
            </a:pPr>
            <a:r>
              <a:rPr b="1" lang="it">
                <a:latin typeface="Source Sans Pro"/>
                <a:ea typeface="Source Sans Pro"/>
                <a:cs typeface="Source Sans Pro"/>
                <a:sym typeface="Source Sans Pro"/>
              </a:rPr>
              <a:t>Reopening of inter-regional travel </a:t>
            </a:r>
            <a:r>
              <a:rPr lang="it">
                <a:latin typeface="Source Sans Pro"/>
                <a:ea typeface="Source Sans Pro"/>
                <a:cs typeface="Source Sans Pro"/>
                <a:sym typeface="Source Sans Pro"/>
              </a:rPr>
              <a:t>(May 5th, 2020) </a:t>
            </a:r>
            <a:endParaRPr>
              <a:latin typeface="Source Sans Pro"/>
              <a:ea typeface="Source Sans Pro"/>
              <a:cs typeface="Source Sans Pro"/>
              <a:sym typeface="Source Sans Pro"/>
            </a:endParaRPr>
          </a:p>
          <a:p>
            <a:pPr indent="0" lvl="0" marL="0" rtl="0" algn="l">
              <a:lnSpc>
                <a:spcPct val="115000"/>
              </a:lnSpc>
              <a:spcBef>
                <a:spcPts val="1000"/>
              </a:spcBef>
              <a:spcAft>
                <a:spcPts val="0"/>
              </a:spcAft>
              <a:buNone/>
            </a:pPr>
            <a:r>
              <a:rPr lang="it">
                <a:latin typeface="Source Sans Pro"/>
                <a:ea typeface="Source Sans Pro"/>
                <a:cs typeface="Source Sans Pro"/>
                <a:sym typeface="Source Sans Pro"/>
              </a:rPr>
              <a:t>We used </a:t>
            </a:r>
            <a:r>
              <a:rPr b="1" lang="it">
                <a:latin typeface="Source Sans Pro"/>
                <a:ea typeface="Source Sans Pro"/>
                <a:cs typeface="Source Sans Pro"/>
                <a:sym typeface="Source Sans Pro"/>
              </a:rPr>
              <a:t>Movement Range Maps</a:t>
            </a:r>
            <a:r>
              <a:rPr lang="it">
                <a:latin typeface="Source Sans Pro"/>
                <a:ea typeface="Source Sans Pro"/>
                <a:cs typeface="Source Sans Pro"/>
                <a:sym typeface="Source Sans Pro"/>
              </a:rPr>
              <a:t> published by Facebook on the Humanitarian Data Exchange platform, considering only raw estimated movements at the provincial level.</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it">
                <a:latin typeface="Source Sans Pro"/>
                <a:ea typeface="Source Sans Pro"/>
                <a:cs typeface="Source Sans Pro"/>
                <a:sym typeface="Source Sans Pro"/>
              </a:rPr>
              <a:t>We focus mostly on the analysis of </a:t>
            </a:r>
            <a:r>
              <a:rPr b="1" lang="it">
                <a:latin typeface="Source Sans Pro"/>
                <a:ea typeface="Source Sans Pro"/>
                <a:cs typeface="Source Sans Pro"/>
                <a:sym typeface="Source Sans Pro"/>
              </a:rPr>
              <a:t>inter-provincial movements</a:t>
            </a:r>
            <a:r>
              <a:rPr lang="it">
                <a:latin typeface="Source Sans Pro"/>
                <a:ea typeface="Source Sans Pro"/>
                <a:cs typeface="Source Sans Pro"/>
                <a:sym typeface="Source Sans Pro"/>
              </a:rPr>
              <a:t>, that we deem as most interesting.</a:t>
            </a:r>
            <a:endParaRPr>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44"/>
          <p:cNvSpPr txBox="1"/>
          <p:nvPr>
            <p:ph type="ctrTitle"/>
          </p:nvPr>
        </p:nvSpPr>
        <p:spPr>
          <a:xfrm>
            <a:off x="3307500" y="3543025"/>
            <a:ext cx="2529000" cy="63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Conclusion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45"/>
          <p:cNvSpPr txBox="1"/>
          <p:nvPr/>
        </p:nvSpPr>
        <p:spPr>
          <a:xfrm>
            <a:off x="265050" y="423100"/>
            <a:ext cx="8613900" cy="2592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a:latin typeface="Source Sans Pro"/>
                <a:ea typeface="Source Sans Pro"/>
                <a:cs typeface="Source Sans Pro"/>
                <a:sym typeface="Source Sans Pro"/>
              </a:rPr>
              <a:t>We conclude by comparing our results with </a:t>
            </a:r>
            <a:r>
              <a:rPr b="1" lang="it">
                <a:latin typeface="Source Sans Pro"/>
                <a:ea typeface="Source Sans Pro"/>
                <a:cs typeface="Source Sans Pro"/>
                <a:sym typeface="Source Sans Pro"/>
              </a:rPr>
              <a:t>Google Global Mobility Report</a:t>
            </a:r>
            <a:r>
              <a:rPr lang="it">
                <a:latin typeface="Source Sans Pro"/>
                <a:ea typeface="Source Sans Pro"/>
                <a:cs typeface="Source Sans Pro"/>
                <a:sym typeface="Source Sans Pro"/>
              </a:rPr>
              <a:t>, which measures daily visitors counts for specific location categories (e.g. train stations, workplaces, residential areas) and compares shifts in mobility as variations relative to a baseline day before the pandemic outbreak. </a:t>
            </a:r>
            <a:endParaRPr>
              <a:latin typeface="Source Sans Pro"/>
              <a:ea typeface="Source Sans Pro"/>
              <a:cs typeface="Source Sans Pro"/>
              <a:sym typeface="Source Sans Pro"/>
            </a:endParaRPr>
          </a:p>
          <a:p>
            <a:pPr indent="0" lvl="0" marL="0" rtl="0" algn="just">
              <a:lnSpc>
                <a:spcPct val="115000"/>
              </a:lnSpc>
              <a:spcBef>
                <a:spcPts val="1000"/>
              </a:spcBef>
              <a:spcAft>
                <a:spcPts val="0"/>
              </a:spcAft>
              <a:buNone/>
            </a:pPr>
            <a:r>
              <a:rPr lang="it">
                <a:latin typeface="Source Sans Pro"/>
                <a:ea typeface="Source Sans Pro"/>
                <a:cs typeface="Source Sans Pro"/>
                <a:sym typeface="Source Sans Pro"/>
              </a:rPr>
              <a:t>Focusing on the </a:t>
            </a:r>
            <a:r>
              <a:rPr b="1" lang="it">
                <a:latin typeface="Source Sans Pro"/>
                <a:ea typeface="Source Sans Pro"/>
                <a:cs typeface="Source Sans Pro"/>
                <a:sym typeface="Source Sans Pro"/>
              </a:rPr>
              <a:t>Italy report</a:t>
            </a:r>
            <a:r>
              <a:rPr lang="it">
                <a:latin typeface="Source Sans Pro"/>
                <a:ea typeface="Source Sans Pro"/>
                <a:cs typeface="Source Sans Pro"/>
                <a:sym typeface="Source Sans Pro"/>
              </a:rPr>
              <a:t>, we can see that the </a:t>
            </a:r>
            <a:r>
              <a:rPr b="1" lang="it">
                <a:latin typeface="Source Sans Pro"/>
                <a:ea typeface="Source Sans Pro"/>
                <a:cs typeface="Source Sans Pro"/>
                <a:sym typeface="Source Sans Pro"/>
              </a:rPr>
              <a:t>reduction of movements</a:t>
            </a:r>
            <a:r>
              <a:rPr lang="it">
                <a:latin typeface="Source Sans Pro"/>
                <a:ea typeface="Source Sans Pro"/>
                <a:cs typeface="Source Sans Pro"/>
                <a:sym typeface="Source Sans Pro"/>
              </a:rPr>
              <a:t> towards workplaces, for retail and recreation and towards transit stations estimated for May 12th (</a:t>
            </a:r>
            <a:r>
              <a:rPr b="1" lang="it">
                <a:latin typeface="Source Sans Pro"/>
                <a:ea typeface="Source Sans Pro"/>
                <a:cs typeface="Source Sans Pro"/>
                <a:sym typeface="Source Sans Pro"/>
              </a:rPr>
              <a:t>roughly 40-50%</a:t>
            </a:r>
            <a:r>
              <a:rPr lang="it">
                <a:latin typeface="Source Sans Pro"/>
                <a:ea typeface="Source Sans Pro"/>
                <a:cs typeface="Source Sans Pro"/>
                <a:sym typeface="Source Sans Pro"/>
              </a:rPr>
              <a:t>) is very similar to the results obtained from our mobility network (</a:t>
            </a:r>
            <a:r>
              <a:rPr b="1" lang="it">
                <a:latin typeface="Source Sans Pro"/>
                <a:ea typeface="Source Sans Pro"/>
                <a:cs typeface="Source Sans Pro"/>
                <a:sym typeface="Source Sans Pro"/>
              </a:rPr>
              <a:t>43%</a:t>
            </a:r>
            <a:r>
              <a:rPr lang="it">
                <a:latin typeface="Source Sans Pro"/>
                <a:ea typeface="Source Sans Pro"/>
                <a:cs typeface="Source Sans Pro"/>
                <a:sym typeface="Source Sans Pro"/>
              </a:rPr>
              <a:t>).  This </a:t>
            </a:r>
            <a:r>
              <a:rPr lang="it">
                <a:solidFill>
                  <a:schemeClr val="dk1"/>
                </a:solidFill>
                <a:latin typeface="Source Sans Pro"/>
                <a:ea typeface="Source Sans Pro"/>
                <a:cs typeface="Source Sans Pro"/>
                <a:sym typeface="Source Sans Pro"/>
              </a:rPr>
              <a:t>coherence in empirical observations acts as further support to the validity of our findings. The current situation seems to be improving ever since.</a:t>
            </a:r>
            <a:endParaRPr>
              <a:latin typeface="Source Sans Pro"/>
              <a:ea typeface="Source Sans Pro"/>
              <a:cs typeface="Source Sans Pro"/>
              <a:sym typeface="Source Sans Pro"/>
            </a:endParaRPr>
          </a:p>
          <a:p>
            <a:pPr indent="0" lvl="0" marL="0" rtl="0" algn="just">
              <a:spcBef>
                <a:spcPts val="0"/>
              </a:spcBef>
              <a:spcAft>
                <a:spcPts val="0"/>
              </a:spcAft>
              <a:buNone/>
            </a:pPr>
            <a:r>
              <a:t/>
            </a:r>
            <a:endParaRPr>
              <a:latin typeface="Source Sans Pro"/>
              <a:ea typeface="Source Sans Pro"/>
              <a:cs typeface="Source Sans Pro"/>
              <a:sym typeface="Source Sans Pro"/>
            </a:endParaRPr>
          </a:p>
        </p:txBody>
      </p:sp>
      <p:pic>
        <p:nvPicPr>
          <p:cNvPr id="633" name="Google Shape;633;p45"/>
          <p:cNvPicPr preferRelativeResize="0"/>
          <p:nvPr/>
        </p:nvPicPr>
        <p:blipFill>
          <a:blip r:embed="rId3">
            <a:alphaModFix/>
          </a:blip>
          <a:stretch>
            <a:fillRect/>
          </a:stretch>
        </p:blipFill>
        <p:spPr>
          <a:xfrm>
            <a:off x="5975325" y="2536900"/>
            <a:ext cx="2431058" cy="1300550"/>
          </a:xfrm>
          <a:prstGeom prst="rect">
            <a:avLst/>
          </a:prstGeom>
          <a:noFill/>
          <a:ln>
            <a:noFill/>
          </a:ln>
        </p:spPr>
      </p:pic>
      <p:pic>
        <p:nvPicPr>
          <p:cNvPr id="634" name="Google Shape;634;p45"/>
          <p:cNvPicPr preferRelativeResize="0"/>
          <p:nvPr/>
        </p:nvPicPr>
        <p:blipFill>
          <a:blip r:embed="rId4">
            <a:alphaModFix/>
          </a:blip>
          <a:stretch>
            <a:fillRect/>
          </a:stretch>
        </p:blipFill>
        <p:spPr>
          <a:xfrm>
            <a:off x="6748213" y="3923500"/>
            <a:ext cx="1149775" cy="233550"/>
          </a:xfrm>
          <a:prstGeom prst="rect">
            <a:avLst/>
          </a:prstGeom>
          <a:noFill/>
          <a:ln>
            <a:noFill/>
          </a:ln>
        </p:spPr>
      </p:pic>
      <p:pic>
        <p:nvPicPr>
          <p:cNvPr id="635" name="Google Shape;635;p45"/>
          <p:cNvPicPr preferRelativeResize="0"/>
          <p:nvPr/>
        </p:nvPicPr>
        <p:blipFill>
          <a:blip r:embed="rId5">
            <a:alphaModFix/>
          </a:blip>
          <a:stretch>
            <a:fillRect/>
          </a:stretch>
        </p:blipFill>
        <p:spPr>
          <a:xfrm>
            <a:off x="530875" y="2571750"/>
            <a:ext cx="2223275" cy="1273475"/>
          </a:xfrm>
          <a:prstGeom prst="rect">
            <a:avLst/>
          </a:prstGeom>
          <a:noFill/>
          <a:ln>
            <a:noFill/>
          </a:ln>
        </p:spPr>
      </p:pic>
      <p:pic>
        <p:nvPicPr>
          <p:cNvPr id="636" name="Google Shape;636;p45"/>
          <p:cNvPicPr preferRelativeResize="0"/>
          <p:nvPr/>
        </p:nvPicPr>
        <p:blipFill>
          <a:blip r:embed="rId6">
            <a:alphaModFix/>
          </a:blip>
          <a:stretch>
            <a:fillRect/>
          </a:stretch>
        </p:blipFill>
        <p:spPr>
          <a:xfrm>
            <a:off x="1220598" y="3891800"/>
            <a:ext cx="843825" cy="213100"/>
          </a:xfrm>
          <a:prstGeom prst="rect">
            <a:avLst/>
          </a:prstGeom>
          <a:noFill/>
          <a:ln>
            <a:noFill/>
          </a:ln>
        </p:spPr>
      </p:pic>
      <p:pic>
        <p:nvPicPr>
          <p:cNvPr id="637" name="Google Shape;637;p45"/>
          <p:cNvPicPr preferRelativeResize="0"/>
          <p:nvPr/>
        </p:nvPicPr>
        <p:blipFill>
          <a:blip r:embed="rId7">
            <a:alphaModFix/>
          </a:blip>
          <a:stretch>
            <a:fillRect/>
          </a:stretch>
        </p:blipFill>
        <p:spPr>
          <a:xfrm>
            <a:off x="3678950" y="3933725"/>
            <a:ext cx="1387522" cy="213100"/>
          </a:xfrm>
          <a:prstGeom prst="rect">
            <a:avLst/>
          </a:prstGeom>
          <a:noFill/>
          <a:ln>
            <a:noFill/>
          </a:ln>
        </p:spPr>
      </p:pic>
      <p:pic>
        <p:nvPicPr>
          <p:cNvPr id="638" name="Google Shape;638;p45"/>
          <p:cNvPicPr preferRelativeResize="0"/>
          <p:nvPr/>
        </p:nvPicPr>
        <p:blipFill>
          <a:blip r:embed="rId8">
            <a:alphaModFix/>
          </a:blip>
          <a:stretch>
            <a:fillRect/>
          </a:stretch>
        </p:blipFill>
        <p:spPr>
          <a:xfrm>
            <a:off x="3197426" y="2598951"/>
            <a:ext cx="2253934" cy="1219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46"/>
          <p:cNvSpPr txBox="1"/>
          <p:nvPr>
            <p:ph idx="1" type="body"/>
          </p:nvPr>
        </p:nvSpPr>
        <p:spPr>
          <a:xfrm>
            <a:off x="470100" y="1373700"/>
            <a:ext cx="8365200" cy="2276700"/>
          </a:xfrm>
          <a:prstGeom prst="rect">
            <a:avLst/>
          </a:prstGeom>
        </p:spPr>
        <p:txBody>
          <a:bodyPr anchorCtr="0" anchor="ctr" bIns="91425" lIns="91425" spcFirstLastPara="1" rIns="91425" wrap="square" tIns="91425">
            <a:noAutofit/>
          </a:bodyPr>
          <a:lstStyle/>
          <a:p>
            <a:pPr indent="0" lvl="0" marL="0" rtl="0" algn="just">
              <a:spcBef>
                <a:spcPts val="600"/>
              </a:spcBef>
              <a:spcAft>
                <a:spcPts val="0"/>
              </a:spcAft>
              <a:buNone/>
            </a:pPr>
            <a:r>
              <a:rPr lang="it" sz="2200"/>
              <a:t>This analysis was by no means intended to cover all the interesting phenomena underlying such monumental shifts in mobility trends. We believe, instead,  this research might be interesting to better understand the behavior of the Italian mobility network, and possibly make it more robust to counter future adversities.</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47"/>
          <p:cNvSpPr txBox="1"/>
          <p:nvPr>
            <p:ph idx="4294967295" type="ctrTitle"/>
          </p:nvPr>
        </p:nvSpPr>
        <p:spPr>
          <a:xfrm>
            <a:off x="1275150" y="794150"/>
            <a:ext cx="6593700" cy="21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sz="6000"/>
              <a:t>THANK YOU FOR YOU ATTENTION!</a:t>
            </a:r>
            <a:endParaRPr sz="6000"/>
          </a:p>
        </p:txBody>
      </p:sp>
      <p:sp>
        <p:nvSpPr>
          <p:cNvPr id="649" name="Google Shape;649;p47"/>
          <p:cNvSpPr txBox="1"/>
          <p:nvPr>
            <p:ph idx="4294967295" type="subTitle"/>
          </p:nvPr>
        </p:nvSpPr>
        <p:spPr>
          <a:xfrm>
            <a:off x="1275150" y="3022150"/>
            <a:ext cx="6593700" cy="985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it"/>
              <a:t>Repository of the project at:</a:t>
            </a:r>
            <a:endParaRPr/>
          </a:p>
          <a:p>
            <a:pPr indent="0" lvl="0" marL="0" rtl="0" algn="ctr">
              <a:spcBef>
                <a:spcPts val="600"/>
              </a:spcBef>
              <a:spcAft>
                <a:spcPts val="0"/>
              </a:spcAft>
              <a:buNone/>
            </a:pPr>
            <a:r>
              <a:rPr lang="it" sz="1600" u="sng">
                <a:solidFill>
                  <a:schemeClr val="hlink"/>
                </a:solidFill>
                <a:latin typeface="Arial"/>
                <a:ea typeface="Arial"/>
                <a:cs typeface="Arial"/>
                <a:sym typeface="Arial"/>
                <a:hlinkClick r:id="rId3"/>
              </a:rPr>
              <a:t>https://github.com/gsarti/lockdown-mobility-analysis</a:t>
            </a:r>
            <a:endParaRPr sz="2500"/>
          </a:p>
          <a:p>
            <a:pPr indent="0" lvl="0" marL="0" rtl="0" algn="ctr">
              <a:spcBef>
                <a:spcPts val="600"/>
              </a:spcBef>
              <a:spcAft>
                <a:spcPts val="0"/>
              </a:spcAft>
              <a:buNone/>
            </a:pPr>
            <a:r>
              <a:t/>
            </a:r>
            <a:endParaRPr b="1"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27"/>
          <p:cNvSpPr txBox="1"/>
          <p:nvPr>
            <p:ph type="ctrTitle"/>
          </p:nvPr>
        </p:nvSpPr>
        <p:spPr>
          <a:xfrm>
            <a:off x="1243800" y="3031150"/>
            <a:ext cx="6656400" cy="1159800"/>
          </a:xfrm>
          <a:prstGeom prst="rect">
            <a:avLst/>
          </a:prstGeom>
        </p:spPr>
        <p:txBody>
          <a:bodyPr anchorCtr="0" anchor="b" bIns="91425" lIns="91425" spcFirstLastPara="1" rIns="91425" wrap="square" tIns="91425">
            <a:noAutofit/>
          </a:bodyPr>
          <a:lstStyle/>
          <a:p>
            <a:pPr indent="-457200" lvl="0" marL="457200" rtl="0" algn="ctr">
              <a:spcBef>
                <a:spcPts val="0"/>
              </a:spcBef>
              <a:spcAft>
                <a:spcPts val="0"/>
              </a:spcAft>
              <a:buClr>
                <a:schemeClr val="lt1"/>
              </a:buClr>
              <a:buSzPts val="3600"/>
              <a:buAutoNum type="arabicPeriod"/>
            </a:pPr>
            <a:r>
              <a:rPr lang="it">
                <a:solidFill>
                  <a:schemeClr val="lt1"/>
                </a:solidFill>
              </a:rPr>
              <a:t>Diachronic Descriptive Analysis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pic>
        <p:nvPicPr>
          <p:cNvPr id="532" name="Google Shape;532;p28"/>
          <p:cNvPicPr preferRelativeResize="0"/>
          <p:nvPr/>
        </p:nvPicPr>
        <p:blipFill>
          <a:blip r:embed="rId3">
            <a:alphaModFix/>
          </a:blip>
          <a:stretch>
            <a:fillRect/>
          </a:stretch>
        </p:blipFill>
        <p:spPr>
          <a:xfrm>
            <a:off x="516487" y="1195412"/>
            <a:ext cx="8249175" cy="2752675"/>
          </a:xfrm>
          <a:prstGeom prst="rect">
            <a:avLst/>
          </a:prstGeom>
          <a:noFill/>
          <a:ln>
            <a:noFill/>
          </a:ln>
        </p:spPr>
      </p:pic>
      <p:sp>
        <p:nvSpPr>
          <p:cNvPr id="533" name="Google Shape;533;p28"/>
          <p:cNvSpPr txBox="1"/>
          <p:nvPr/>
        </p:nvSpPr>
        <p:spPr>
          <a:xfrm>
            <a:off x="265575" y="268775"/>
            <a:ext cx="8751000" cy="659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sz="1500">
                <a:latin typeface="Source Sans Pro"/>
                <a:ea typeface="Source Sans Pro"/>
                <a:cs typeface="Source Sans Pro"/>
                <a:sym typeface="Source Sans Pro"/>
              </a:rPr>
              <a:t>In all three dates, mobility networks are </a:t>
            </a:r>
            <a:r>
              <a:rPr b="1" lang="it" sz="1500">
                <a:latin typeface="Source Sans Pro"/>
                <a:ea typeface="Source Sans Pro"/>
                <a:cs typeface="Source Sans Pro"/>
                <a:sym typeface="Source Sans Pro"/>
              </a:rPr>
              <a:t>directed</a:t>
            </a:r>
            <a:r>
              <a:rPr lang="it" sz="1500">
                <a:latin typeface="Source Sans Pro"/>
                <a:ea typeface="Source Sans Pro"/>
                <a:cs typeface="Source Sans Pro"/>
                <a:sym typeface="Source Sans Pro"/>
              </a:rPr>
              <a:t>, </a:t>
            </a:r>
            <a:r>
              <a:rPr b="1" lang="it" sz="1500">
                <a:latin typeface="Source Sans Pro"/>
                <a:ea typeface="Source Sans Pro"/>
                <a:cs typeface="Source Sans Pro"/>
                <a:sym typeface="Source Sans Pro"/>
              </a:rPr>
              <a:t>weighted </a:t>
            </a:r>
            <a:r>
              <a:rPr lang="it" sz="1500">
                <a:latin typeface="Source Sans Pro"/>
                <a:ea typeface="Source Sans Pro"/>
                <a:cs typeface="Source Sans Pro"/>
                <a:sym typeface="Source Sans Pro"/>
              </a:rPr>
              <a:t>(according to the raw mobility weight value), and </a:t>
            </a:r>
            <a:r>
              <a:rPr b="1" lang="it" sz="1500">
                <a:latin typeface="Source Sans Pro"/>
                <a:ea typeface="Source Sans Pro"/>
                <a:cs typeface="Source Sans Pro"/>
                <a:sym typeface="Source Sans Pro"/>
              </a:rPr>
              <a:t>disconnected</a:t>
            </a:r>
            <a:r>
              <a:rPr lang="it" sz="1500">
                <a:latin typeface="Source Sans Pro"/>
                <a:ea typeface="Source Sans Pro"/>
                <a:cs typeface="Source Sans Pro"/>
                <a:sym typeface="Source Sans Pro"/>
              </a:rPr>
              <a:t>. We observe drastic mobility reduction for most well-connected provinces.</a:t>
            </a:r>
            <a:endParaRPr sz="15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Google Shape;538;p29"/>
          <p:cNvPicPr preferRelativeResize="0"/>
          <p:nvPr/>
        </p:nvPicPr>
        <p:blipFill>
          <a:blip r:embed="rId3">
            <a:alphaModFix/>
          </a:blip>
          <a:stretch>
            <a:fillRect/>
          </a:stretch>
        </p:blipFill>
        <p:spPr>
          <a:xfrm>
            <a:off x="1448250" y="376225"/>
            <a:ext cx="6247499" cy="352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pic>
        <p:nvPicPr>
          <p:cNvPr id="543" name="Google Shape;543;p30"/>
          <p:cNvPicPr preferRelativeResize="0"/>
          <p:nvPr/>
        </p:nvPicPr>
        <p:blipFill rotWithShape="1">
          <a:blip r:embed="rId3">
            <a:alphaModFix/>
          </a:blip>
          <a:srcRect b="12782" l="0" r="0" t="12640"/>
          <a:stretch/>
        </p:blipFill>
        <p:spPr>
          <a:xfrm>
            <a:off x="361713" y="232125"/>
            <a:ext cx="8420576" cy="3139875"/>
          </a:xfrm>
          <a:prstGeom prst="rect">
            <a:avLst/>
          </a:prstGeom>
          <a:noFill/>
          <a:ln>
            <a:noFill/>
          </a:ln>
        </p:spPr>
      </p:pic>
      <p:sp>
        <p:nvSpPr>
          <p:cNvPr id="544" name="Google Shape;544;p30"/>
          <p:cNvSpPr txBox="1"/>
          <p:nvPr/>
        </p:nvSpPr>
        <p:spPr>
          <a:xfrm>
            <a:off x="161550" y="3591900"/>
            <a:ext cx="8820900" cy="80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a:latin typeface="Source Sans Pro"/>
                <a:ea typeface="Source Sans Pro"/>
                <a:cs typeface="Source Sans Pro"/>
                <a:sym typeface="Source Sans Pro"/>
              </a:rPr>
              <a:t>Mobility situation of provinces belonging to Lazio, Umbria, and Abruzzo. Edge size represents the number of raw movements, while vertex size represents the </a:t>
            </a:r>
            <a:r>
              <a:rPr b="1" lang="it">
                <a:latin typeface="Source Sans Pro"/>
                <a:ea typeface="Source Sans Pro"/>
                <a:cs typeface="Source Sans Pro"/>
                <a:sym typeface="Source Sans Pro"/>
              </a:rPr>
              <a:t>betweenness </a:t>
            </a:r>
            <a:r>
              <a:rPr lang="it">
                <a:latin typeface="Source Sans Pro"/>
                <a:ea typeface="Source Sans Pro"/>
                <a:cs typeface="Source Sans Pro"/>
                <a:sym typeface="Source Sans Pro"/>
              </a:rPr>
              <a:t>of nodes in the total network. </a:t>
            </a:r>
            <a:endParaRPr>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31"/>
          <p:cNvPicPr preferRelativeResize="0"/>
          <p:nvPr/>
        </p:nvPicPr>
        <p:blipFill rotWithShape="1">
          <a:blip r:embed="rId3">
            <a:alphaModFix/>
          </a:blip>
          <a:srcRect b="14858" l="0" r="0" t="14654"/>
          <a:stretch/>
        </p:blipFill>
        <p:spPr>
          <a:xfrm>
            <a:off x="152400" y="85500"/>
            <a:ext cx="8839200" cy="3115425"/>
          </a:xfrm>
          <a:prstGeom prst="rect">
            <a:avLst/>
          </a:prstGeom>
          <a:noFill/>
          <a:ln>
            <a:noFill/>
          </a:ln>
        </p:spPr>
      </p:pic>
      <p:sp>
        <p:nvSpPr>
          <p:cNvPr id="550" name="Google Shape;550;p31"/>
          <p:cNvSpPr txBox="1"/>
          <p:nvPr/>
        </p:nvSpPr>
        <p:spPr>
          <a:xfrm>
            <a:off x="152400" y="3591875"/>
            <a:ext cx="8839200" cy="74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a:latin typeface="Source Sans Pro"/>
                <a:ea typeface="Source Sans Pro"/>
                <a:cs typeface="Source Sans Pro"/>
                <a:sym typeface="Source Sans Pro"/>
              </a:rPr>
              <a:t>Mobility for provinces on the whole territory. Edge size represents the number of raw movements, while vertices sizes and colors represent the </a:t>
            </a:r>
            <a:r>
              <a:rPr b="1" lang="it">
                <a:latin typeface="Source Sans Pro"/>
                <a:ea typeface="Source Sans Pro"/>
                <a:cs typeface="Source Sans Pro"/>
                <a:sym typeface="Source Sans Pro"/>
              </a:rPr>
              <a:t>eigenvector centrality</a:t>
            </a:r>
            <a:r>
              <a:rPr lang="it">
                <a:latin typeface="Source Sans Pro"/>
                <a:ea typeface="Source Sans Pro"/>
                <a:cs typeface="Source Sans Pro"/>
                <a:sym typeface="Source Sans Pro"/>
              </a:rPr>
              <a:t> and the regional membership of nodes in the network. </a:t>
            </a:r>
            <a:endParaRPr>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32"/>
          <p:cNvSpPr txBox="1"/>
          <p:nvPr>
            <p:ph type="ctrTitle"/>
          </p:nvPr>
        </p:nvSpPr>
        <p:spPr>
          <a:xfrm>
            <a:off x="1234050" y="3413400"/>
            <a:ext cx="66759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2. </a:t>
            </a:r>
            <a:r>
              <a:rPr lang="it"/>
              <a:t>Analyzing Mobility Communities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Google Shape;560;p33"/>
          <p:cNvPicPr preferRelativeResize="0"/>
          <p:nvPr/>
        </p:nvPicPr>
        <p:blipFill rotWithShape="1">
          <a:blip r:embed="rId3">
            <a:alphaModFix/>
          </a:blip>
          <a:srcRect b="4767" l="0" r="0" t="5118"/>
          <a:stretch/>
        </p:blipFill>
        <p:spPr>
          <a:xfrm>
            <a:off x="346550" y="50125"/>
            <a:ext cx="8562150" cy="3858000"/>
          </a:xfrm>
          <a:prstGeom prst="rect">
            <a:avLst/>
          </a:prstGeom>
          <a:noFill/>
          <a:ln>
            <a:noFill/>
          </a:ln>
        </p:spPr>
      </p:pic>
      <p:sp>
        <p:nvSpPr>
          <p:cNvPr id="561" name="Google Shape;561;p33"/>
          <p:cNvSpPr txBox="1"/>
          <p:nvPr/>
        </p:nvSpPr>
        <p:spPr>
          <a:xfrm>
            <a:off x="220950" y="3908125"/>
            <a:ext cx="8702100" cy="416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it">
                <a:latin typeface="Source Sans Pro"/>
                <a:ea typeface="Source Sans Pro"/>
                <a:cs typeface="Source Sans Pro"/>
                <a:sym typeface="Source Sans Pro"/>
              </a:rPr>
              <a:t>Coreness </a:t>
            </a:r>
            <a:r>
              <a:rPr lang="it">
                <a:latin typeface="Source Sans Pro"/>
                <a:ea typeface="Source Sans Pro"/>
                <a:cs typeface="Source Sans Pro"/>
                <a:sym typeface="Source Sans Pro"/>
              </a:rPr>
              <a:t>values of provinces (February 25th), for inter-provincial movements only (left) and all movements (right). </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